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5" Type="http://schemas.openxmlformats.org/officeDocument/2006/relationships/viewProps" Target="viewProps.xml" /><Relationship Id="rId7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7" Type="http://schemas.openxmlformats.org/officeDocument/2006/relationships/tableStyles" Target="tableStyles.xml" /><Relationship Id="rId7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stat.columbia.edu/~gelman/research/published/nuts.pdf" TargetMode="Externa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xiv.org/abs/1701.02434" TargetMode="External" /><Relationship Id="rId3" Type="http://schemas.openxmlformats.org/officeDocument/2006/relationships/hyperlink" Target="https://arxiv.org/pdf/1206.1901.pdf" TargetMode="External" /><Relationship Id="rId4" Type="http://schemas.openxmlformats.org/officeDocument/2006/relationships/hyperlink" Target="https://arogozhnikov.github.io/2016/12/19/markov_chain_monte_carlo.html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viz-devs.github.io/arviz/index.html" TargetMode="External" /><Relationship Id="rId3" Type="http://schemas.openxmlformats.org/officeDocument/2006/relationships/hyperlink" Target="https://avehtari.github.io/rhat_ess/rhat_ess.html#references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xiv.org/pdf/1903.08008.pdf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Coal_Mines_Act_1911" TargetMode="Externa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kaggle.com/datasets/nabamitachakraborty/coal-mine-disastersuk" TargetMode="Externa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Bayes MCMC Models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Steve Elston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10/27/2022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For system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possible states we can write the </a:t>
                </a:r>
                <a:r>
                  <a:rPr b="1"/>
                  <a:t>transition probability matrix</a:t>
                </a:r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  <a:r>
                  <a:rPr/>
                  <a:t>: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To make the foregoing more concrete let’s construct a simple example. We will start with a system of 3 states,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{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}</m:t>
                    </m:r>
                  </m:oMath>
                </a14:m>
                <a:r>
                  <a:rPr/>
                  <a:t>. The transition matrix is: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Π</m:t>
                      </m:r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π</m:t>
                                    </m:r>
                                  </m:e>
                                  <m:sub>
                                    <m: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m:t>,</m:t>
                                    </m:r>
                                    <m: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0.5</m:t>
                                </m:r>
                              </m:e>
                              <m:e>
                                <m:r>
                                  <m:t>0.0</m:t>
                                </m:r>
                              </m:e>
                              <m:e>
                                <m: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m:t>0.2</m:t>
                                </m:r>
                              </m:e>
                              <m:e>
                                <m:r>
                                  <m:t>0.3</m:t>
                                </m:r>
                              </m:e>
                              <m:e>
                                <m: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m:t>0.3</m:t>
                                </m:r>
                              </m:e>
                              <m:e>
                                <m:r>
                                  <m:t>0.7</m:t>
                                </m:r>
                              </m:e>
                              <m:e>
                                <m:r>
                                  <m:t>0.0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Some key points to notice</a:t>
                </a:r>
              </a:p>
              <a:p>
                <a:pPr lvl="1"/>
                <a:r>
                  <a:rPr/>
                  <a:t>The probabilities of transition from a state is given in a column</a:t>
                </a:r>
                <a:br/>
              </a:p>
              <a:p>
                <a:pPr lvl="1"/>
                <a:r>
                  <a:rPr/>
                  <a:t>The probabilities in each column must add to 1.0</a:t>
                </a:r>
                <a:br/>
              </a:p>
              <a:p>
                <a:pPr lvl="1"/>
                <a:r>
                  <a:rPr/>
                  <a:t>The probabilities of a transition to the same state are along the diagonal of the matrix</a:t>
                </a:r>
              </a:p>
              <a:p>
                <a:pPr lvl="0"/>
                <a:r>
                  <a:rPr/>
                  <a:t>Some transitions not possible have a probability of 0.0</a:t>
                </a:r>
              </a:p>
              <a:p>
                <a:pPr lvl="1"/>
                <a:r>
                  <a:rPr/>
                  <a:t>Example, </a:t>
                </a:r>
                <a14:m>
                  <m:oMath xmlns:m="http://schemas.openxmlformats.org/officeDocument/2006/math">
                    <m:sSub>
                      <m:e>
                        <m:r>
                          <m:t>π</m:t>
                        </m:r>
                      </m:e>
                      <m:sub>
                        <m:r>
                          <m:t>2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</m:t>
                    </m:r>
                  </m:oMath>
                </a14:m>
                <a:r>
                  <a:rPr/>
                  <a:t>; cannot transition from state 2 to 1</a:t>
                </a:r>
              </a:p>
              <a:p>
                <a:pPr lvl="1"/>
                <a:r>
                  <a:rPr/>
                  <a:t>Example, </a:t>
                </a:r>
                <a14:m>
                  <m:oMath xmlns:m="http://schemas.openxmlformats.org/officeDocument/2006/math">
                    <m:sSub>
                      <m:e>
                        <m:r>
                          <m:t>π</m:t>
                        </m:r>
                      </m:e>
                      <m:sub>
                        <m:r>
                          <m:t>3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</m:t>
                    </m:r>
                  </m:oMath>
                </a14:m>
                <a:r>
                  <a:rPr/>
                  <a:t>; cannot remain in state 3</a:t>
                </a:r>
              </a:p>
            </p:txBody>
          </p:sp>
        </mc:Choice>
      </mc:AlternateContent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of a Markov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apply a probability matrix to a set of possible states</a:t>
                </a:r>
              </a:p>
              <a:p>
                <a:pPr lvl="0"/>
                <a:r>
                  <a:rPr/>
                  <a:t>The </a:t>
                </a:r>
                <a:r>
                  <a:rPr b="1"/>
                  <a:t>state vector</a:t>
                </a:r>
                <a:r>
                  <a:rPr/>
                  <a:t> represents being in the first state at time step </a:t>
                </a:r>
                <a14:m>
                  <m:oMath xmlns:m="http://schemas.openxmlformats.org/officeDocument/2006/math">
                    <m:r>
                      <m:t>t</m:t>
                    </m:r>
                  </m:oMath>
                </a14:m>
                <a:r>
                  <a:rPr/>
                  <a:t>; </a:t>
                </a:r>
                <a14:m>
                  <m:oMath xmlns:m="http://schemas.openxmlformats.org/officeDocument/2006/math">
                    <m:sSub>
                      <m:e>
                        <m:acc>
                          <m:accPr>
                            <m:chr m:val="⃗"/>
                          </m:accPr>
                          <m:e>
                            <m:r>
                              <m:t>X</m:t>
                            </m:r>
                          </m:e>
                        </m:acc>
                      </m:e>
                      <m:sub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1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0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0</m:t>
                        </m:r>
                      </m:e>
                    </m:d>
                  </m:oMath>
                </a14:m>
                <a:br/>
              </a:p>
              <a:p>
                <a:pPr lvl="0"/>
                <a:r>
                  <a:rPr/>
                  <a:t>After a state transition, we compute the probability of being in each of the three possible states at the next time step,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+</m:t>
                    </m:r>
                    <m:r>
                      <m:t>1</m:t>
                    </m:r>
                  </m:oMath>
                </a14:m>
                <a:r>
                  <a:rPr/>
                  <a:t>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acc>
                            <m:accPr>
                              <m:chr m:val="⃗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Π</m:t>
                      </m:r>
                      <m:r>
                        <m:t> </m:t>
                      </m:r>
                      <m:sSub>
                        <m:e>
                          <m:acc>
                            <m:accPr>
                              <m:chr m:val="⃗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0.5</m:t>
                                </m:r>
                              </m:e>
                              <m:e>
                                <m:r>
                                  <m:t>0.0</m:t>
                                </m:r>
                              </m:e>
                              <m:e>
                                <m: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m:t>0.2</m:t>
                                </m:r>
                              </m:e>
                              <m:e>
                                <m:r>
                                  <m:t>0.3</m:t>
                                </m:r>
                              </m:e>
                              <m:e>
                                <m: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m:t>0.3</m:t>
                                </m:r>
                              </m:e>
                              <m:e>
                                <m:r>
                                  <m:t>0.7</m:t>
                                </m:r>
                              </m:e>
                              <m:e>
                                <m:r>
                                  <m:t>0.0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m:t>0.3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Markov process to Markov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foregoing is a single step of a Markov process</a:t>
            </a:r>
          </a:p>
          <a:p>
            <a:pPr lvl="0"/>
            <a:r>
              <a:rPr/>
              <a:t>What happens when there is a series of transitions?</a:t>
            </a:r>
          </a:p>
          <a:p>
            <a:pPr lvl="0"/>
            <a:r>
              <a:rPr/>
              <a:t>A sequence of such transitions is known as a </a:t>
            </a:r>
            <a:r>
              <a:rPr b="1"/>
              <a:t>Markov chain</a:t>
            </a:r>
          </a:p>
          <a:p>
            <a:pPr lvl="0"/>
            <a:r>
              <a:rPr/>
              <a:t>There are two classes of Markov Chains</a:t>
            </a:r>
          </a:p>
          <a:p>
            <a:pPr lvl="0"/>
            <a:r>
              <a:rPr b="1"/>
              <a:t>Episodic Markov chains</a:t>
            </a:r>
            <a:r>
              <a:rPr/>
              <a:t> have a </a:t>
            </a:r>
            <a:r>
              <a:rPr b="1"/>
              <a:t>terminal state</a:t>
            </a:r>
          </a:p>
          <a:p>
            <a:pPr lvl="1"/>
            <a:r>
              <a:rPr/>
              <a:t>The terminal state can only transition to itself</a:t>
            </a:r>
            <a:br/>
          </a:p>
          <a:p>
            <a:pPr lvl="1"/>
            <a:r>
              <a:rPr/>
              <a:t>Once the system is in the terminal state, we say that the episode has ended</a:t>
            </a:r>
            <a:br/>
          </a:p>
          <a:p>
            <a:pPr lvl="1"/>
            <a:r>
              <a:rPr/>
              <a:t>Episodic processes are not of direct interest here</a:t>
            </a:r>
          </a:p>
          <a:p>
            <a:pPr lvl="0"/>
            <a:r>
              <a:rPr b="1"/>
              <a:t>Continuous Markov chains</a:t>
            </a:r>
            <a:r>
              <a:rPr/>
              <a:t> have no terminal state</a:t>
            </a:r>
          </a:p>
          <a:p>
            <a:pPr lvl="1"/>
            <a:r>
              <a:rPr/>
              <a:t>Continue indefinitely, at least in principle</a:t>
            </a:r>
            <a:br/>
          </a:p>
          <a:p>
            <a:pPr lvl="1"/>
            <a:r>
              <a:rPr/>
              <a:t>Continuous Markov chains sample probability distribution</a:t>
            </a:r>
            <a:br/>
          </a:p>
          <a:p>
            <a:pPr lvl="1"/>
            <a:r>
              <a:rPr/>
              <a:t>Are ideal for estimating Bayesian posterior distributions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Markov chain comprises a number of state transitions</a:t>
                </a:r>
              </a:p>
              <a:p>
                <a:pPr lvl="0"/>
                <a:r>
                  <a:rPr/>
                  <a:t>Chain of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state transitions,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{</m:t>
                    </m:r>
                    <m:sSub>
                      <m:e>
                        <m:r>
                          <m:t>t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t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t</m:t>
                        </m:r>
                      </m:e>
                      <m:sub>
                        <m: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t</m:t>
                        </m:r>
                      </m:e>
                      <m:sub>
                        <m:r>
                          <m:t>n</m:t>
                        </m:r>
                      </m:sub>
                    </m:sSub>
                    <m:r>
                      <m:rPr>
                        <m:sty m:val="p"/>
                      </m:rPr>
                      <m:t>}</m:t>
                    </m:r>
                  </m:oMath>
                </a14:m>
              </a:p>
              <a:p>
                <a:pPr lvl="0"/>
                <a:r>
                  <a:rPr/>
                  <a:t>Each transition has the probabilities given by the state transition matrix, </a:t>
                </a:r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</a:p>
              <a:p>
                <a:pPr lvl="0"/>
                <a:r>
                  <a:rPr/>
                  <a:t>To estimate the probabilities of being in the states we use a special case known as a </a:t>
                </a:r>
                <a:r>
                  <a:rPr b="1"/>
                  <a:t>stationary Markov chain</a:t>
                </a:r>
              </a:p>
              <a:p>
                <a:pPr lvl="1"/>
                <a:r>
                  <a:rPr/>
                  <a:t>We will skip the technical mathematical details here</a:t>
                </a:r>
                <a:br/>
              </a:p>
              <a:p>
                <a:pPr lvl="1"/>
                <a:r>
                  <a:rPr/>
                  <a:t>Over a large number of time steps the number of times the states are visited is proportional to the state probabilities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Markov process to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Start with initial state, </a:t>
                </a:r>
                <a14:m>
                  <m:oMath xmlns:m="http://schemas.openxmlformats.org/officeDocument/2006/math">
                    <m:sSub>
                      <m:e>
                        <m:acc>
                          <m:accPr>
                            <m:chr m:val="⃗"/>
                          </m:accPr>
                          <m:e>
                            <m:r>
                              <m:t>x</m:t>
                            </m:r>
                          </m:e>
                        </m:acc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for a continuous Markov chain: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Π</m:t>
                      </m:r>
                      <m:r>
                        <m:t> </m:t>
                      </m:r>
                      <m:r>
                        <m:t>Π</m:t>
                      </m:r>
                      <m:r>
                        <m:t> </m:t>
                      </m:r>
                      <m:r>
                        <m:t>Π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…</m:t>
                      </m:r>
                      <m:r>
                        <m:t>Π</m:t>
                      </m:r>
                      <m:r>
                        <m:t> </m:t>
                      </m:r>
                      <m:sSub>
                        <m:e>
                          <m:acc>
                            <m:accPr>
                              <m:chr m:val="⃗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sSup>
                        <m:e>
                          <m:r>
                            <m:t>Π</m:t>
                          </m:r>
                        </m:e>
                        <m:sup>
                          <m:r>
                            <m:t>n</m:t>
                          </m:r>
                        </m:sup>
                      </m:sSup>
                      <m:r>
                        <m:t> </m:t>
                      </m:r>
                      <m:sSub>
                        <m:e>
                          <m:acc>
                            <m:accPr>
                              <m:chr m:val="⃗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t>t</m:t>
                          </m:r>
                        </m:sub>
                      </m:sSub>
                      <m:limLow>
                        <m:e>
                          <m:limUpp>
                            <m:e>
                              <m:r>
                                <m:rPr>
                                  <m:sty m:val="p"/>
                                </m:rPr>
                                <m:t>→</m:t>
                              </m:r>
                            </m:e>
                            <m:lim>
                              <m:r>
                                <m:t>​</m:t>
                              </m:r>
                            </m:lim>
                          </m:limUpp>
                        </m:e>
                        <m:lim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→</m:t>
                          </m:r>
                          <m:r>
                            <m:rPr>
                              <m:sty m:val="p"/>
                            </m:rPr>
                            <m:t>∞</m:t>
                          </m:r>
                        </m:lim>
                      </m:limLow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acc>
                            <m:accPr>
                              <m:chr m:val="⃗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We can find the probabilities of the states without knowing the values of the transition matrix, </a:t>
                </a:r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  <a:r>
                  <a:rPr/>
                  <a:t>!</a:t>
                </a:r>
              </a:p>
              <a:p>
                <a:pPr lvl="0"/>
                <a:r>
                  <a:rPr/>
                  <a:t>As long as we can repeatedly sample the stochastic Markov process, we can estimate the state probabilities</a:t>
                </a:r>
              </a:p>
              <a:p>
                <a:pPr lvl="0"/>
                <a:r>
                  <a:rPr/>
                  <a:t>This is the key to Markov Chain Monte Carlo sampling!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first MCMC sampling algorithm developed is the </a:t>
                </a:r>
                <a:r>
                  <a:rPr b="1"/>
                  <a:t>Metropolis-Hastings (M-H) algorithm</a:t>
                </a:r>
                <a:r>
                  <a:rPr/>
                  <a:t>; often referred to as Metropolis algorithm or the M-H algorithm.</a:t>
                </a:r>
              </a:p>
              <a:p>
                <a:pPr lvl="0"/>
                <a:r>
                  <a:rPr/>
                  <a:t>The M-H algorithm uses the following steps to estimate the posterior density: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Pick a starting point in the parameter space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Choose a nearby point in parameter space randomly from a </a:t>
                </a:r>
                <a:r>
                  <a:rPr b="1"/>
                  <a:t>sampling distribution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Evaluate the posterior at this point</a:t>
                </a:r>
              </a:p>
              <a:p>
                <a:pPr lvl="1"/>
                <a:r>
                  <a:rPr/>
                  <a:t>Product of the likelihood </a:t>
                </a:r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a</m:t>
                        </m:r>
                        <m:r>
                          <m:t>t</m:t>
                        </m:r>
                        <m:r>
                          <m:t>a</m:t>
                        </m:r>
                        <m:r>
                          <m:rPr>
                            <m:sty m:val="p"/>
                          </m:rPr>
                          <m:t>|</m:t>
                        </m:r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a</m:t>
                        </m:r>
                        <m:r>
                          <m:t>m</m:t>
                        </m:r>
                        <m:r>
                          <m:t>e</m:t>
                        </m:r>
                        <m:r>
                          <m:t>t</m:t>
                        </m:r>
                        <m:r>
                          <m:t>e</m:t>
                        </m:r>
                        <m:r>
                          <m:t>r</m:t>
                        </m:r>
                        <m:r>
                          <m:t>s</m:t>
                        </m:r>
                      </m:e>
                    </m:d>
                  </m:oMath>
                </a14:m>
                <a:r>
                  <a:rPr/>
                  <a:t> and prior, </a:t>
                </a:r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a</m:t>
                        </m:r>
                        <m:r>
                          <m:t>m</m:t>
                        </m:r>
                        <m:r>
                          <m:t>e</m:t>
                        </m:r>
                        <m:r>
                          <m:t>t</m:t>
                        </m:r>
                        <m:r>
                          <m:t>e</m:t>
                        </m:r>
                        <m:r>
                          <m:t>r</m:t>
                        </m:r>
                        <m:r>
                          <m:t>s</m:t>
                        </m:r>
                      </m:e>
                    </m:d>
                  </m:oMath>
                </a14:m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Use the following </a:t>
                </a:r>
                <a:r>
                  <a:rPr b="1"/>
                  <a:t>decision rule to accept or reject</a:t>
                </a:r>
                <a:r>
                  <a:rPr/>
                  <a:t> the new sample: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If the sample is accepted, compute the posterior density at the new sample point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Repeat steps, 2, 3, 4 and 5, many times, until convergence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M-H algorithm uses the following </a:t>
                </a:r>
                <a:r>
                  <a:rPr b="1"/>
                  <a:t>decision rule to accept or reject</a:t>
                </a:r>
                <a:r>
                  <a:rPr/>
                  <a:t> the new sample:</a:t>
                </a:r>
              </a:p>
              <a:p>
                <a:pPr lvl="0"/>
                <a:r>
                  <a:rPr/>
                  <a:t>If the likelihood, </a:t>
                </a:r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d</m:t>
                        </m:r>
                        <m:r>
                          <m:t>a</m:t>
                        </m:r>
                        <m:r>
                          <m:t>t</m:t>
                        </m:r>
                        <m:r>
                          <m:t>a</m:t>
                        </m:r>
                        <m:r>
                          <m:rPr>
                            <m:sty m:val="p"/>
                          </m:rPr>
                          <m:t>|</m:t>
                        </m:r>
                        <m:r>
                          <m:t>p</m:t>
                        </m:r>
                        <m:r>
                          <m:t>a</m:t>
                        </m:r>
                        <m:r>
                          <m:t>r</m:t>
                        </m:r>
                        <m:r>
                          <m:t>a</m:t>
                        </m:r>
                        <m:r>
                          <m:t>m</m:t>
                        </m:r>
                        <m:r>
                          <m:t>e</m:t>
                        </m:r>
                        <m:r>
                          <m:t>t</m:t>
                        </m:r>
                        <m:r>
                          <m:t>e</m:t>
                        </m:r>
                        <m:r>
                          <m:t>r</m:t>
                        </m:r>
                        <m:r>
                          <m:t>s</m:t>
                        </m:r>
                      </m:e>
                    </m:d>
                  </m:oMath>
                </a14:m>
                <a:r>
                  <a:rPr/>
                  <a:t>, of the new point is greater than the current point, accept new point</a:t>
                </a:r>
              </a:p>
              <a:p>
                <a:pPr lvl="0"/>
                <a:r>
                  <a:rPr/>
                  <a:t>If the likelihood of the new point is less than the current point, accept with probability according to the ratio: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A</m:t>
                      </m:r>
                      <m:r>
                        <m:t>c</m:t>
                      </m:r>
                      <m:r>
                        <m:t>c</m:t>
                      </m:r>
                      <m:r>
                        <m:t>e</m:t>
                      </m:r>
                      <m:r>
                        <m:t>p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n</m:t>
                      </m:r>
                      <m:r>
                        <m:t>c</m:t>
                      </m:r>
                      <m:r>
                        <m:t>e</m:t>
                      </m:r>
                      <m:r>
                        <m:t> </m:t>
                      </m:r>
                      <m:r>
                        <m:t>p</m:t>
                      </m:r>
                      <m:r>
                        <m:t>r</m:t>
                      </m:r>
                      <m:r>
                        <m:t>o</m:t>
                      </m:r>
                      <m:r>
                        <m:t>b</m:t>
                      </m:r>
                      <m:r>
                        <m:t>a</m:t>
                      </m:r>
                      <m:r>
                        <m:t>b</m:t>
                      </m:r>
                      <m:r>
                        <m:t>i</m:t>
                      </m:r>
                      <m:r>
                        <m:t>l</m:t>
                      </m:r>
                      <m:r>
                        <m:t>i</m:t>
                      </m:r>
                      <m:r>
                        <m:t>t</m:t>
                      </m:r>
                      <m:r>
                        <m:t>y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d</m:t>
                              </m:r>
                              <m:r>
                                <m:t>a</m:t>
                              </m:r>
                              <m:r>
                                <m:t>t</m:t>
                              </m:r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|</m:t>
                              </m:r>
                              <m:r>
                                <m:t>n</m:t>
                              </m:r>
                              <m:r>
                                <m:t>e</m:t>
                              </m:r>
                              <m:r>
                                <m:t>w</m:t>
                              </m:r>
                              <m:r>
                                <m:t> </m:t>
                              </m:r>
                              <m:r>
                                <m:t>p</m:t>
                              </m:r>
                              <m:r>
                                <m:t>a</m:t>
                              </m:r>
                              <m:r>
                                <m:t>r</m:t>
                              </m:r>
                              <m:r>
                                <m:t>a</m:t>
                              </m:r>
                              <m:r>
                                <m:t>m</m:t>
                              </m:r>
                              <m:r>
                                <m:t>e</m:t>
                              </m:r>
                              <m:r>
                                <m:t>t</m:t>
                              </m:r>
                              <m:r>
                                <m:t>e</m:t>
                              </m:r>
                              <m:r>
                                <m:t>r</m:t>
                              </m:r>
                              <m:r>
                                <m:t>s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d</m:t>
                              </m:r>
                              <m:r>
                                <m:t>a</m:t>
                              </m:r>
                              <m:r>
                                <m:t>t</m:t>
                              </m:r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|</m:t>
                              </m:r>
                              <m:r>
                                <m:t>p</m:t>
                              </m:r>
                              <m:r>
                                <m:t>r</m:t>
                              </m:r>
                              <m:r>
                                <m:t>e</m:t>
                              </m:r>
                              <m:r>
                                <m:t>v</m:t>
                              </m:r>
                              <m:r>
                                <m:t>i</m:t>
                              </m:r>
                              <m:r>
                                <m:t>o</m:t>
                              </m:r>
                              <m:r>
                                <m:t>u</m:t>
                              </m:r>
                              <m:r>
                                <m:t>s</m:t>
                              </m:r>
                              <m:r>
                                <m:t> </m:t>
                              </m:r>
                              <m:r>
                                <m:t>p</m:t>
                              </m:r>
                              <m:r>
                                <m:t>a</m:t>
                              </m:r>
                              <m:r>
                                <m:t>r</m:t>
                              </m:r>
                              <m:r>
                                <m:t>a</m:t>
                              </m:r>
                              <m:r>
                                <m:t>m</m:t>
                              </m:r>
                              <m:r>
                                <m:t>e</m:t>
                              </m:r>
                              <m:r>
                                <m:t>t</m:t>
                              </m:r>
                              <m:r>
                                <m:t>e</m:t>
                              </m:r>
                              <m:r>
                                <m:t>r</m:t>
                              </m:r>
                              <m: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MCMC and the Metropolis-Hastings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Eventually</a:t>
            </a:r>
            <a:r>
              <a:rPr/>
              <a:t>, the M-H algorithms converges to the posterior distribution</a:t>
            </a:r>
          </a:p>
          <a:p>
            <a:pPr lvl="0"/>
            <a:r>
              <a:rPr/>
              <a:t>M-H random sampling algorithm is far more </a:t>
            </a:r>
            <a:r>
              <a:rPr b="1"/>
              <a:t>sample efficient</a:t>
            </a:r>
            <a:r>
              <a:rPr/>
              <a:t> than naive grid sampling</a:t>
            </a:r>
          </a:p>
          <a:p>
            <a:pPr lvl="0"/>
            <a:r>
              <a:rPr/>
              <a:t>Consider that the M-H algorithm probabilistically samples the parameter space</a:t>
            </a:r>
          </a:p>
          <a:p>
            <a:pPr lvl="1"/>
            <a:r>
              <a:rPr/>
              <a:t>Preferentially sample high density areas</a:t>
            </a:r>
            <a:br/>
          </a:p>
          <a:p>
            <a:pPr lvl="1"/>
            <a:r>
              <a:rPr/>
              <a:t>Not every point on a grid</a:t>
            </a:r>
          </a:p>
          <a:p>
            <a:pPr lvl="0"/>
            <a:r>
              <a:rPr/>
              <a:t>Important properties of the Metropolis-Hastings MCMC algorithm include:</a:t>
            </a:r>
          </a:p>
          <a:p>
            <a:pPr lvl="1"/>
            <a:r>
              <a:rPr/>
              <a:t>The M-H algorithm is </a:t>
            </a:r>
            <a:r>
              <a:rPr b="1"/>
              <a:t>guaranteed to eventually converge</a:t>
            </a:r>
            <a:r>
              <a:rPr/>
              <a:t> to the underlying distribution, but convergence can be quite slow</a:t>
            </a:r>
            <a:br/>
          </a:p>
          <a:p>
            <a:pPr lvl="1"/>
            <a:r>
              <a:rPr/>
              <a:t>High </a:t>
            </a:r>
            <a:r>
              <a:rPr b="1"/>
              <a:t>serial correlation</a:t>
            </a:r>
            <a:r>
              <a:rPr/>
              <a:t> from one sample to the next in chain gives slow convergence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MCMC and the 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Poor convergence arises from low </a:t>
                </a:r>
                <a:r>
                  <a:rPr b="1"/>
                  <a:t>sample efficiency</a:t>
                </a:r>
              </a:p>
              <a:p>
                <a:pPr lvl="0"/>
                <a:r>
                  <a:rPr/>
                  <a:t>Algorithm must be ‘tuned’ to ensure sample efficiency</a:t>
                </a:r>
              </a:p>
              <a:p>
                <a:pPr lvl="0"/>
                <a:r>
                  <a:rPr/>
                  <a:t>Tuning finds a good dispersion parameter value for the state sampling distribution</a:t>
                </a:r>
              </a:p>
              <a:p>
                <a:pPr lvl="0"/>
                <a:r>
                  <a:rPr/>
                  <a:t>Dispersion parameter determines the size of the jumps the algorithm makes</a:t>
                </a:r>
              </a:p>
              <a:p>
                <a:pPr lvl="0"/>
                <a:r>
                  <a:rPr/>
                  <a:t>Example, for Normal sampling distribution pick the variance </a:t>
                </a:r>
                <a14:m>
                  <m:oMath xmlns:m="http://schemas.openxmlformats.org/officeDocument/2006/math">
                    <m:sSup>
                      <m:e>
                        <m:r>
                          <m:t>σ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sSup>
                      <m:e>
                        <m:r>
                          <m:t>σ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  <a:r>
                  <a:rPr/>
                  <a:t> is too small, the chain only slowly searches</a:t>
                </a:r>
                <a:br/>
              </a:p>
              <a:p>
                <a:pPr lvl="1"/>
                <a14:m>
                  <m:oMath xmlns:m="http://schemas.openxmlformats.org/officeDocument/2006/math">
                    <m:sSup>
                      <m:e>
                        <m:r>
                          <m:t>σ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  <a:r>
                  <a:rPr/>
                  <a:t> is too big, chain has are large jumps which slows convergence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Bayesian analysis is a contrast to frequentist methods</a:t>
            </a:r>
          </a:p>
          <a:p>
            <a:pPr lvl="0"/>
            <a:r>
              <a:rPr/>
              <a:t>The objective of Bayesian analysis is to compute a </a:t>
            </a:r>
            <a:r>
              <a:rPr b="1"/>
              <a:t>posterior distribution</a:t>
            </a:r>
            <a:br/>
          </a:p>
          <a:p>
            <a:pPr lvl="0"/>
            <a:r>
              <a:rPr/>
              <a:t>Contrasts with frequentist statistics with objective to compute a </a:t>
            </a:r>
            <a:r>
              <a:rPr b="1"/>
              <a:t>point estimate</a:t>
            </a:r>
            <a:r>
              <a:rPr/>
              <a:t> and </a:t>
            </a:r>
            <a:r>
              <a:rPr b="1"/>
              <a:t>confidence interval</a:t>
            </a:r>
            <a:r>
              <a:rPr/>
              <a:t> from a sample</a:t>
            </a:r>
          </a:p>
          <a:p>
            <a:pPr lvl="0"/>
            <a:r>
              <a:rPr/>
              <a:t>Bayesian models allow expressing </a:t>
            </a:r>
            <a:r>
              <a:rPr b="1"/>
              <a:t>prior information</a:t>
            </a:r>
            <a:r>
              <a:rPr/>
              <a:t> as a </a:t>
            </a:r>
            <a:r>
              <a:rPr b="1"/>
              <a:t>prior distribution</a:t>
            </a:r>
          </a:p>
          <a:p>
            <a:pPr lvl="0"/>
            <a:r>
              <a:rPr/>
              <a:t>The posterior distribution is said to quantify our current </a:t>
            </a:r>
            <a:r>
              <a:rPr b="1"/>
              <a:t>belief</a:t>
            </a:r>
          </a:p>
          <a:p>
            <a:pPr lvl="1"/>
            <a:r>
              <a:rPr/>
              <a:t>Belief is based on the posterior distribution</a:t>
            </a:r>
            <a:br/>
          </a:p>
          <a:p>
            <a:pPr lvl="1"/>
            <a:r>
              <a:rPr/>
              <a:t>We update beliefs based on additional data or evidence</a:t>
            </a:r>
            <a:br/>
          </a:p>
          <a:p>
            <a:pPr lvl="1"/>
            <a:r>
              <a:rPr/>
              <a:t>A critical difference with frequentist models which must be computed from a complete sample</a:t>
            </a:r>
          </a:p>
          <a:p>
            <a:pPr lvl="0"/>
            <a:r>
              <a:rPr/>
              <a:t>Inference can be performed on the posterior distribution by finding the maximum a postiori (MAP) value and a credible interval</a:t>
            </a:r>
          </a:p>
          <a:p>
            <a:pPr lvl="0"/>
            <a:r>
              <a:rPr/>
              <a:t>Predictions are made by simulating from the posterior distribution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M-H algorithm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Let’s try a simple example, find an estimate of the posterior density of a bivariate Normal distribution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μ</m:t>
                      </m:r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i</m:t>
                      </m:r>
                      <m:r>
                        <m:t>a</m:t>
                      </m:r>
                      <m:r>
                        <m:t>n</m:t>
                      </m:r>
                      <m:r>
                        <m:t>c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m:t>.6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</mc:AlternateContent>
      <p:pic>
        <p:nvPicPr>
          <p:cNvPr descr="../images/BivariateNormalSamp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Random samples from a bivariate Normal distribution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And, the marginal distributions of the variables</a:t>
            </a:r>
          </a:p>
        </p:txBody>
      </p:sp>
      <p:pic>
        <p:nvPicPr>
          <p:cNvPr descr="../images/BivariateNormalMargin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Marginal distributions of bivariate Normal samples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Now, we are ready to sample these data using the M-H MCMC algorithm</a:t>
            </a:r>
          </a:p>
          <a:p>
            <a:pPr lvl="0" indent="0" marL="0">
              <a:buNone/>
            </a:pPr>
            <a:r>
              <a:rPr/>
              <a:t>The algorithm is</a:t>
            </a:r>
          </a:p>
          <a:p>
            <a:pPr lvl="0" indent="-342900" marL="342900">
              <a:buAutoNum type="arabicPeriod"/>
            </a:pPr>
            <a:r>
              <a:rPr/>
              <a:t>Compute the bi-variate Normal distribution likelihood</a:t>
            </a:r>
          </a:p>
          <a:p>
            <a:pPr lvl="0" indent="-342900" marL="342900">
              <a:buAutoNum type="arabicPeriod"/>
            </a:pPr>
            <a:r>
              <a:rPr/>
              <a:t>Initialize the chain</a:t>
            </a:r>
          </a:p>
          <a:p>
            <a:pPr lvl="0" indent="-342900" marL="342900">
              <a:buAutoNum type="arabicPeriod"/>
            </a:pPr>
            <a:r>
              <a:rPr/>
              <a:t>Initialize some hyperparameters statistics</a:t>
            </a:r>
          </a:p>
          <a:p>
            <a:pPr lvl="0" indent="-342900" marL="342900">
              <a:buAutoNum type="arabicPeriod"/>
            </a:pPr>
            <a:r>
              <a:rPr/>
              <a:t>Sample the likelihood of the data using the M-H algorithm.</a:t>
            </a:r>
          </a:p>
        </p:txBody>
      </p:sp>
      <p:pic>
        <p:nvPicPr>
          <p:cNvPr descr="../images/MCMC_SamplesBivariateNorm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MCMC samples from bivariate Normal distribution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Plot the first 500 samples</a:t>
            </a:r>
          </a:p>
        </p:txBody>
      </p:sp>
      <p:pic>
        <p:nvPicPr>
          <p:cNvPr descr="../images/MCMC_500SamplesBivariateNorm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MCMC samples from bivariate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Notice the long ‘tail’ on the sampled distribution from the </a:t>
            </a:r>
            <a:r>
              <a:rPr b="1"/>
              <a:t>burn-in period</a:t>
            </a:r>
            <a:r>
              <a:rPr/>
              <a:t>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M-H algorithm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Marginal distributions of the MCMC samples, less first 500</a:t>
            </a:r>
          </a:p>
        </p:txBody>
      </p:sp>
      <p:pic>
        <p:nvPicPr>
          <p:cNvPr descr="../images/MCMC_MarginalBivariateNorm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First 500 MCMC samples from bivariate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marginals are similar to the original distribution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Convergence and sampling efficiency of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How can we understand the onvergence properties of the M-H MCMC sampler</a:t>
                </a:r>
              </a:p>
              <a:p>
                <a:pPr lvl="0"/>
                <a:r>
                  <a:rPr/>
                  <a:t>MCMC sampling generally convergences to the underlying distribution, but can be slow</a:t>
                </a:r>
              </a:p>
              <a:p>
                <a:pPr lvl="0"/>
                <a:r>
                  <a:rPr/>
                  <a:t>In some pathological cases, convergence may not occur at all</a:t>
                </a:r>
              </a:p>
              <a:p>
                <a:pPr lvl="0"/>
                <a:r>
                  <a:rPr/>
                  <a:t>The </a:t>
                </a:r>
                <a:r>
                  <a:rPr b="1"/>
                  <a:t>acceptance rate</a:t>
                </a:r>
                <a:r>
                  <a:rPr/>
                  <a:t> and </a:t>
                </a:r>
                <a:r>
                  <a:rPr b="1"/>
                  <a:t>rejection rate</a:t>
                </a:r>
                <a:r>
                  <a:rPr/>
                  <a:t> are key convergence statistics for the M-H algorithm</a:t>
                </a:r>
              </a:p>
              <a:p>
                <a:pPr lvl="1"/>
                <a:r>
                  <a:rPr/>
                  <a:t>Low acceptnce or high rejection rate are signs of poor convergence</a:t>
                </a:r>
                <a:br/>
              </a:p>
              <a:p>
                <a:pPr lvl="1"/>
                <a:r>
                  <a:rPr/>
                  <a:t>Too few rejections, indicate that the algorithm is not exploring the parameter space sufficiently</a:t>
                </a:r>
                <a:br/>
              </a:p>
              <a:p>
                <a:pPr lvl="1"/>
                <a:r>
                  <a:rPr/>
                  <a:t>Trade-off between these statistics is controlled by the dispersion of the sampling distribution</a:t>
                </a:r>
                <a:br/>
              </a:p>
              <a:p>
                <a:pPr lvl="1"/>
                <a:r>
                  <a:rPr/>
                  <a:t>Unfortunately, there are few useful rules of thumb one can use</a:t>
                </a:r>
              </a:p>
              <a:p>
                <a:pPr lvl="0" indent="0" marL="0">
                  <a:buNone/>
                </a:pPr>
                <a:r>
                  <a:rPr/>
                  <a:t>For our example these statistics are fairly good: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A</m:t>
                      </m:r>
                      <m:r>
                        <m:t>c</m:t>
                      </m:r>
                      <m:r>
                        <m:t>c</m:t>
                      </m:r>
                      <m:r>
                        <m:t>e</m:t>
                      </m:r>
                      <m:r>
                        <m:t>p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n</m:t>
                      </m:r>
                      <m:r>
                        <m:t>c</m:t>
                      </m:r>
                      <m:r>
                        <m:t>e</m:t>
                      </m:r>
                      <m:r>
                        <m:t> </m:t>
                      </m:r>
                      <m:r>
                        <m:t>r</m:t>
                      </m:r>
                      <m:r>
                        <m:t>a</m:t>
                      </m:r>
                      <m:r>
                        <m:t>t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0.81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R</m:t>
                      </m:r>
                      <m:r>
                        <m:t>e</m:t>
                      </m:r>
                      <m:r>
                        <m:t>j</m:t>
                      </m:r>
                      <m:r>
                        <m:t>e</m:t>
                      </m:r>
                      <m:r>
                        <m:t>c</m:t>
                      </m:r>
                      <m:r>
                        <m:t>t</m:t>
                      </m:r>
                      <m:r>
                        <m:t>i</m:t>
                      </m:r>
                      <m:r>
                        <m:t>o</m:t>
                      </m:r>
                      <m:r>
                        <m:t>n</m:t>
                      </m:r>
                      <m:r>
                        <m:t> </m:t>
                      </m:r>
                      <m:r>
                        <m:t>r</m:t>
                      </m:r>
                      <m:r>
                        <m:t>a</m:t>
                      </m:r>
                      <m:r>
                        <m:t>t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0.19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of MCMC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Trace</a:t>
            </a:r>
            <a:r>
              <a:rPr/>
              <a:t> plot of the samples displays the sample value of the parameter with sample number</a:t>
            </a:r>
          </a:p>
        </p:txBody>
      </p:sp>
      <p:pic>
        <p:nvPicPr>
          <p:cNvPr descr="../images/MH_Trac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Trace plots for two variables from the M-H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traces show sampling around the highest density values of the parameters, indicating good convergence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Evaluation of MCMC sampling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autocorrelation plot shows how a sample value is related to the previous samples</a:t>
            </a:r>
          </a:p>
          <a:p>
            <a:pPr lvl="0"/>
            <a:r>
              <a:rPr/>
              <a:t>The autocorrelation of the Markov chain sampling</a:t>
            </a:r>
          </a:p>
        </p:txBody>
      </p:sp>
      <p:pic>
        <p:nvPicPr>
          <p:cNvPr descr="../images/MH_Autocor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68400"/>
            <a:ext cx="51054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Autocorrelation of Markov chain for the two parameters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- Notice that the autocorrelation dies off fairly quickly with lag</a:t>
            </a:r>
          </a:p>
          <a:p>
            <a:pPr lvl="0"/>
            <a:r>
              <a:rPr/>
              <a:t>Low auto correlation indicates good sampling efficiency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of MCMC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can relate sampling efficiency to the autocorrelation of the samples</a:t>
                </a:r>
              </a:p>
              <a:p>
                <a:pPr lvl="0"/>
                <a:r>
                  <a:rPr/>
                  <a:t>Intuitively, uncorrelated samples provide maximum information on the distribution sampled</a:t>
                </a:r>
              </a:p>
              <a:p>
                <a:pPr lvl="1"/>
                <a:r>
                  <a:rPr/>
                  <a:t>With significant autocorrelation, the new information gathered per-sample is reduced</a:t>
                </a:r>
              </a:p>
              <a:p>
                <a:pPr lvl="0"/>
                <a:r>
                  <a:rPr b="1"/>
                  <a:t>Effective sample size or ESS</a:t>
                </a:r>
                <a:r>
                  <a:rPr/>
                  <a:t>.is the ratio between the number of samples adjusted for the autocorrelation and the hypothetical number of uncorrelated samples, 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E</m:t>
                      </m:r>
                      <m:r>
                        <m:t>S</m:t>
                      </m:r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N</m:t>
                          </m:r>
                        </m:num>
                        <m:den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+</m:t>
                          </m:r>
                          <m:r>
                            <m:t>2</m:t>
                          </m:r>
                          <m:nary>
                            <m:naryPr>
                              <m:chr m:val="∑"/>
                              <m:limLoc m:val="undOvr"/>
                              <m:subHide m:val="0"/>
                              <m:supHide m:val="1"/>
                            </m:naryPr>
                            <m:sub>
                              <m:r>
                                <m:t>k</m:t>
                              </m:r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r>
                                <m:t>A</m:t>
                              </m:r>
                            </m:e>
                          </m:nary>
                          <m:r>
                            <m:t>C</m:t>
                          </m:r>
                          <m:r>
                            <m:t>F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k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ESS close to N indicates low autocorrelation and high sample efficiency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Two functions must be defined to compute the posterior distribution</a:t>
                </a:r>
              </a:p>
              <a:p>
                <a:pPr lvl="0"/>
                <a:r>
                  <a:rPr/>
                  <a:t>The </a:t>
                </a:r>
                <a:r>
                  <a:rPr b="1"/>
                  <a:t>likelihood</a:t>
                </a:r>
                <a:r>
                  <a:rPr/>
                  <a:t> for the model being used</a:t>
                </a:r>
              </a:p>
              <a:p>
                <a:pPr lvl="1"/>
                <a:r>
                  <a:rPr/>
                  <a:t>The likelihood function includes the parameters for the model</a:t>
                </a:r>
                <a:br/>
              </a:p>
              <a:p>
                <a:pPr lvl="1"/>
                <a:r>
                  <a:rPr/>
                  <a:t>Example; for Binomial likelihood is the probability of success</a:t>
                </a:r>
                <a:br/>
              </a:p>
              <a:p>
                <a:pPr lvl="1"/>
                <a:r>
                  <a:rPr/>
                  <a:t>Example; for Normal likelihood is the mean, </a:t>
                </a:r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and variance. </a:t>
                </a:r>
                <a14:m>
                  <m:oMath xmlns:m="http://schemas.openxmlformats.org/officeDocument/2006/math">
                    <m:sSup>
                      <m:e>
                        <m:r>
                          <m:t>σ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The </a:t>
                </a:r>
                <a:r>
                  <a:rPr b="1"/>
                  <a:t>prior distribution</a:t>
                </a:r>
                <a:r>
                  <a:rPr/>
                  <a:t> encodes the information we have in advance about the model parameters</a:t>
                </a:r>
              </a:p>
              <a:p>
                <a:pPr lvl="1"/>
                <a:r>
                  <a:rPr/>
                  <a:t>Simple cases use a </a:t>
                </a:r>
                <a:r>
                  <a:rPr b="1"/>
                  <a:t>conjugate distribution</a:t>
                </a:r>
                <a:r>
                  <a:rPr/>
                  <a:t> of the likelihood</a:t>
                </a:r>
                <a:br/>
              </a:p>
              <a:p>
                <a:pPr lvl="1"/>
                <a:r>
                  <a:rPr/>
                  <a:t>The posterior distribution is in the conjugate family</a:t>
                </a:r>
                <a:br/>
              </a:p>
              <a:p>
                <a:pPr lvl="1"/>
                <a:r>
                  <a:rPr/>
                  <a:t>Example, for binomial likelihood, the conjugate is the Beta</a:t>
                </a:r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α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β</m:t>
                        </m:r>
                      </m:e>
                    </m:d>
                  </m:oMath>
                </a14:m>
                <a:br/>
              </a:p>
              <a:p>
                <a:pPr lvl="1"/>
                <a:r>
                  <a:rPr/>
                  <a:t>Example, for Normal likelihood, the normal distribution is the conjugate for the mean, </a:t>
                </a:r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</a:p>
            </p:txBody>
          </p:sp>
        </mc:Choice>
      </mc:AlternateContent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Other MCMC Sampling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number of other powerful MCMC sampling algorithms have been developed</a:t>
            </a:r>
          </a:p>
          <a:p>
            <a:pPr lvl="0"/>
            <a:r>
              <a:rPr/>
              <a:t>The M-H can suffer from slow convergence for several reasons</a:t>
            </a:r>
          </a:p>
          <a:p>
            <a:pPr lvl="1"/>
            <a:r>
              <a:rPr/>
              <a:t>Generally has fairly high serial correlation and low ESS</a:t>
            </a:r>
            <a:br/>
          </a:p>
          <a:p>
            <a:pPr lvl="1"/>
            <a:r>
              <a:rPr/>
              <a:t>Must ‘tune’ the state selection probability distribution</a:t>
            </a:r>
          </a:p>
          <a:p>
            <a:pPr lvl="0"/>
            <a:r>
              <a:rPr/>
              <a:t>As a result of these limitations, other MCMC sampling methods have been proposed in a quest to improve sample efficiency including:</a:t>
            </a:r>
          </a:p>
          <a:p>
            <a:pPr lvl="1"/>
            <a:r>
              <a:rPr/>
              <a:t>Gibbs sampling</a:t>
            </a:r>
            <a:br/>
          </a:p>
          <a:p>
            <a:pPr lvl="1"/>
            <a:r>
              <a:rPr/>
              <a:t>No U turn sampling (NUTS)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Gibbs sampler is an improved MCMC sampler which speeds convergence</a:t>
            </a:r>
          </a:p>
          <a:p>
            <a:pPr lvl="0"/>
            <a:r>
              <a:rPr/>
              <a:t>Named for the 19th Century physicist Josiah Willard Gibbs; inspired by statistical mechanics</a:t>
            </a:r>
            <a:br/>
          </a:p>
          <a:p>
            <a:pPr lvl="0"/>
            <a:r>
              <a:rPr/>
              <a:t>Gibbs sampler samples each dimension of the parameter space sequentially in a round-robin manner</a:t>
            </a:r>
            <a:br/>
          </a:p>
          <a:p>
            <a:pPr lvl="0"/>
            <a:r>
              <a:rPr/>
              <a:t>M-H algorithm attempts jumps across all dimensions of the parameter space.</a:t>
            </a:r>
          </a:p>
          <a:p>
            <a:pPr lvl="0"/>
            <a:r>
              <a:rPr/>
              <a:t>Compared to the M-H, Gibbs sampling reduces serial correlation through round-robin sampling</a:t>
            </a:r>
          </a:p>
          <a:p>
            <a:pPr lvl="0"/>
            <a:r>
              <a:rPr/>
              <a:t>Update along each dimension approximately orthogonal to the preceding sampled dimension</a:t>
            </a:r>
          </a:p>
          <a:p>
            <a:pPr lvl="0"/>
            <a:r>
              <a:rPr/>
              <a:t>There are no tuning parameters since sampling is based on the marginals of the likelihood.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Gibbs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basic Gibbs sampler algorithm has the following steps: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For an N dimensional parameter space,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{</m:t>
                    </m:r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N</m:t>
                        </m:r>
                      </m:sub>
                    </m:sSub>
                    <m:r>
                      <m:rPr>
                        <m:sty m:val="p"/>
                      </m:rPr>
                      <m:t>}</m:t>
                    </m:r>
                  </m:oMath>
                </a14:m>
                <a:r>
                  <a:rPr/>
                  <a:t>, find a random starting point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In order,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{</m:t>
                    </m:r>
                    <m:r>
                      <m:t>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2</m:t>
                    </m:r>
                    <m:r>
                      <m:rPr>
                        <m:sty m:val="p"/>
                      </m:rPr>
                      <m:t>,</m:t>
                    </m:r>
                    <m:r>
                      <m:t>3</m:t>
                    </m:r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r>
                      <m:t>N</m:t>
                    </m:r>
                    <m:r>
                      <m:rPr>
                        <m:sty m:val="p"/>
                      </m:rPr>
                      <m:t>}</m:t>
                    </m:r>
                  </m:oMath>
                </a14:m>
                <a:r>
                  <a:rPr/>
                  <a:t>, assign the next dimension to sample, starting with dimension </a:t>
                </a:r>
                <a14:m>
                  <m:oMath xmlns:m="http://schemas.openxmlformats.org/officeDocument/2006/math">
                    <m:r>
                      <m:t>1</m:t>
                    </m:r>
                  </m:oMath>
                </a14:m>
                <a:r>
                  <a:rPr/>
                  <a:t>; actual order not important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Sample the marginal distribution of the parameter given the observations, </a:t>
                </a:r>
                <a14:m>
                  <m:oMath xmlns:m="http://schemas.openxmlformats.org/officeDocument/2006/math">
                    <m:r>
                      <m:t>D</m:t>
                    </m:r>
                  </m:oMath>
                </a14:m>
                <a:r>
                  <a:rPr/>
                  <a:t>, and other parameter values: </a:t>
                </a:r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θ</m:t>
                            </m:r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|</m:t>
                        </m:r>
                        <m:r>
                          <m:t>D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sSub>
                          <m:e>
                            <m:r>
                              <m:t>θ</m:t>
                            </m:r>
                          </m:e>
                          <m:sub>
                            <m: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,</m:t>
                        </m:r>
                        <m:sSub>
                          <m:e>
                            <m:r>
                              <m:t>θ</m:t>
                            </m:r>
                          </m:e>
                          <m:sub>
                            <m: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sSub>
                          <m:e>
                            <m:r>
                              <m:t>θ</m:t>
                            </m:r>
                          </m:e>
                          <m:sub>
                            <m:r>
                              <m:t>N</m:t>
                            </m:r>
                          </m:sub>
                        </m:sSub>
                      </m:e>
                    </m:d>
                  </m:oMath>
                </a14:m>
              </a:p>
              <a:p>
                <a:pPr lvl="0" indent="-342900" marL="342900">
                  <a:buAutoNum type="arabicPeriod"/>
                </a:pPr>
                <a:r>
                  <a:rPr/>
                  <a:t>Repeat steps 2 and 3 until convergence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Hamiltonian sampler was proposed in 1987 (Duane, et.al.) and uses a simple idea from classical mechanics</a:t>
            </a:r>
          </a:p>
          <a:p>
            <a:pPr lvl="0"/>
            <a:r>
              <a:rPr/>
              <a:t>Attempt to improve convergence of Metropolis-Hastings algorithm</a:t>
            </a:r>
          </a:p>
          <a:p>
            <a:pPr lvl="1"/>
            <a:r>
              <a:rPr/>
              <a:t>M-H algorithm is slow converging </a:t>
            </a:r>
            <a:r>
              <a:rPr b="1"/>
              <a:t>random walk</a:t>
            </a:r>
            <a:br/>
          </a:p>
          <a:p>
            <a:pPr lvl="1"/>
            <a:r>
              <a:rPr/>
              <a:t>Leads to low ESS</a:t>
            </a:r>
          </a:p>
          <a:p>
            <a:pPr lvl="0"/>
            <a:r>
              <a:rPr/>
              <a:t>Hamiltonian MCMC attempts to create a better directed sampling path</a:t>
            </a:r>
          </a:p>
          <a:p>
            <a:pPr lvl="1"/>
            <a:r>
              <a:rPr/>
              <a:t>Uses an analogy with classical physics</a:t>
            </a:r>
            <a:br/>
          </a:p>
          <a:p>
            <a:pPr lvl="1"/>
            <a:r>
              <a:rPr/>
              <a:t>Constrains the search to favor high-density parts of the posterior distribution</a:t>
            </a:r>
          </a:p>
          <a:p>
            <a:pPr lvl="0"/>
            <a:r>
              <a:rPr/>
              <a:t>Imagine that the posterior density is like a hilly landscape</a:t>
            </a:r>
          </a:p>
          <a:p>
            <a:pPr lvl="1"/>
            <a:r>
              <a:rPr/>
              <a:t>We want to sample around the high spots, the maximum density points</a:t>
            </a:r>
            <a:br/>
          </a:p>
          <a:p>
            <a:pPr lvl="1"/>
            <a:r>
              <a:rPr/>
              <a:t>We call density </a:t>
            </a:r>
            <a:r>
              <a:rPr b="1"/>
              <a:t>potential</a:t>
            </a:r>
          </a:p>
          <a:p>
            <a:pPr lvl="0"/>
            <a:r>
              <a:rPr/>
              <a:t>We roll an imaginary ball around the landscape to the highest potential energy points</a:t>
            </a:r>
          </a:p>
          <a:p>
            <a:pPr lvl="1"/>
            <a:r>
              <a:rPr/>
              <a:t>Ball has position and velocity in the space</a:t>
            </a:r>
            <a:br/>
          </a:p>
          <a:p>
            <a:pPr lvl="1"/>
            <a:r>
              <a:rPr/>
              <a:t>These high density points attract the ball - a ‘field of attraction’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Hamiltonian sampler uses a simple idea from classical mechanics</a:t>
                </a:r>
              </a:p>
              <a:p>
                <a:pPr lvl="0"/>
                <a:r>
                  <a:rPr/>
                  <a:t>Ball has </a:t>
                </a:r>
                <a:r>
                  <a:rPr b="1"/>
                  <a:t>potential energy</a:t>
                </a:r>
                <a:r>
                  <a:rPr/>
                  <a:t> and </a:t>
                </a:r>
                <a:r>
                  <a:rPr b="1"/>
                  <a:t>kinetic energy</a:t>
                </a:r>
              </a:p>
              <a:p>
                <a:pPr lvl="1"/>
                <a:r>
                  <a:rPr b="1"/>
                  <a:t>Potential energy</a:t>
                </a:r>
                <a:r>
                  <a:rPr/>
                  <a:t> determined by probability density</a:t>
                </a:r>
                <a:br/>
              </a:p>
              <a:p>
                <a:pPr lvl="1"/>
                <a:r>
                  <a:rPr b="1"/>
                  <a:t>Kinetic energy</a:t>
                </a:r>
                <a:r>
                  <a:rPr/>
                  <a:t> determined by rate of change of position, </a:t>
                </a:r>
                <a:r>
                  <a:rPr b="1"/>
                  <a:t>velocity</a:t>
                </a:r>
              </a:p>
              <a:p>
                <a:pPr lvl="0"/>
                <a:r>
                  <a:rPr b="1"/>
                  <a:t>Hamiltonian</a:t>
                </a:r>
                <a:r>
                  <a:rPr/>
                  <a:t> arise from the principle of </a:t>
                </a:r>
                <a:r>
                  <a:rPr b="1"/>
                  <a:t>conservation of energy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  <m:scr m:val="monospace"/>
                        </m:rPr>
                        <m:t>H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q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  <m:scr m:val="monospace"/>
                        </m:rPr>
                        <m:t>K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q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  <m:scr m:val="monospace"/>
                        </m:rPr>
                        <m:t>V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q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p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momentum vector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t>q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position vector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  <m:scr m:val="monospace"/>
                      </m:rPr>
                      <m:t>K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p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q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kinetic energy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  <m:scr m:val="monospace"/>
                      </m:rPr>
                      <m:t>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q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potential energy</a:t>
                </a:r>
              </a:p>
              <a:p>
                <a:pPr lvl="0"/>
                <a:r>
                  <a:rPr/>
                  <a:t>The Hamiltonian, </a:t>
                </a:r>
                <a14:m>
                  <m:oMath xmlns:m="http://schemas.openxmlformats.org/officeDocument/2006/math">
                    <m:r>
                      <m:rPr>
                        <m:sty m:val="p"/>
                        <m:scr m:val="monospace"/>
                      </m:rPr>
                      <m:t>H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q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p</m:t>
                        </m:r>
                      </m:e>
                    </m:d>
                  </m:oMath>
                </a14:m>
                <a:r>
                  <a:rPr/>
                  <a:t>, of the system </a:t>
                </a:r>
                <a:r>
                  <a:rPr b="1"/>
                  <a:t>must remain constant</a:t>
                </a:r>
                <a:r>
                  <a:rPr/>
                  <a:t> over the sample space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Hamiltonian sampler uses a simple idea from classical mechanics</a:t>
                </a:r>
              </a:p>
              <a:p>
                <a:pPr lvl="0"/>
                <a:r>
                  <a:rPr/>
                  <a:t>We can relate position and momentum to the density we want to sample</a:t>
                </a:r>
              </a:p>
              <a:p>
                <a:pPr lvl="0"/>
                <a:r>
                  <a:rPr/>
                  <a:t>The </a:t>
                </a:r>
                <a:r>
                  <a:rPr b="1"/>
                  <a:t>Boltzmann distribution</a:t>
                </a:r>
                <a:r>
                  <a:rPr/>
                  <a:t> of the Hamiltonian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q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Z</m:t>
                          </m:r>
                        </m:den>
                      </m:f>
                      <m:sSup>
                        <m:e>
                          <m: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m:t>−</m:t>
                          </m:r>
                          <m:f>
                            <m:fPr>
                              <m:type m:val="bar"/>
                            </m:fPr>
                            <m:num>
                              <m:r>
                                <m:rPr>
                                  <m:sty m:val="p"/>
                                  <m:scr m:val="monospace"/>
                                </m:rPr>
                                <m:t>H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q</m:t>
                                  </m:r>
                                  <m:r>
                                    <m:rPr>
                                      <m:sty m:val="p"/>
                                    </m:rPr>
                                    <m:t>,</m:t>
                                  </m:r>
                                  <m:r>
                                    <m:t>p</m:t>
                                  </m:r>
                                </m:e>
                              </m:d>
                            </m:num>
                            <m:den>
                              <m:r>
                                <m:t>k</m:t>
                              </m:r>
                              <m:r>
                                <m:t>T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</a:p>
              <a:p>
                <a:pPr lvl="0"/>
                <a:r>
                  <a:rPr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m:t>Z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normalization or </a:t>
                </a:r>
                <a:r>
                  <a:rPr b="1"/>
                  <a:t>partition coefficient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scale parameter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temperature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Hamiltonian sampler uses a simple idea from classical mechanics</a:t>
                </a:r>
              </a:p>
              <a:p>
                <a:pPr lvl="0"/>
                <a:r>
                  <a:rPr b="1"/>
                  <a:t>Hamiltonian</a:t>
                </a:r>
                <a:r>
                  <a:rPr/>
                  <a:t> arise from the principle of </a:t>
                </a:r>
                <a:r>
                  <a:rPr b="1"/>
                  <a:t>conservation of energy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sty m:val="p"/>
                          <m:scr m:val="monospace"/>
                        </m:rPr>
                        <m:t>H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q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  <m:scr m:val="monospace"/>
                        </m:rPr>
                        <m:t>K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q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rPr>
                          <m:sty m:val="p"/>
                          <m:scr m:val="monospace"/>
                        </m:rPr>
                        <m:t>V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q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Solve for velocity and momentum as system of coupled differential equations:</a:t>
                </a:r>
              </a:p>
              <a:p>
                <a:pPr lvl="0" indent="0" marL="0">
                  <a:buNone/>
                </a:pPr>
              </a:p>
              <a:p>
                <a:pPr lvl="0"/>
                <a:r>
                  <a:rPr/>
                  <a:t>Notice that </a:t>
                </a:r>
                <a:r>
                  <a:rPr b="1"/>
                  <a:t>HMCMC only works for distributions with finite derivatives!</a:t>
                </a:r>
              </a:p>
              <a:p>
                <a:pPr lvl="1"/>
                <a:r>
                  <a:rPr/>
                  <a:t>Works for nearly all continuous distributions</a:t>
                </a:r>
                <a:br/>
              </a:p>
              <a:p>
                <a:pPr lvl="1"/>
                <a:r>
                  <a:rPr b="1"/>
                  <a:t>Cannot be applied to discrete distributions</a:t>
                </a:r>
              </a:p>
              <a:p>
                <a:pPr lvl="0"/>
                <a:r>
                  <a:rPr/>
                  <a:t>The above is rather intimidating, and we skip the details!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Hamiltonian MCMC is an extension of the M-H algorithm with steps: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Sample </a:t>
                </a:r>
                <a14:m>
                  <m:oMath xmlns:m="http://schemas.openxmlformats.org/officeDocument/2006/math">
                    <m:r>
                      <m:t>p</m:t>
                    </m:r>
                    <m:r>
                      <m:rPr>
                        <m:sty m:val="p"/>
                      </m:rPr>
                      <m:t>∼</m:t>
                    </m:r>
                    <m:r>
                      <m:rPr>
                        <m:sty m:val="p"/>
                        <m:scr m:val="monospace"/>
                      </m:rP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0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σ</m:t>
                        </m:r>
                      </m:e>
                    </m:d>
                  </m:oMath>
                </a14:m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Simulate </a:t>
                </a:r>
                <a14:m>
                  <m:oMath xmlns:m="http://schemas.openxmlformats.org/officeDocument/2006/math">
                    <m:sSub>
                      <m:e>
                        <m:r>
                          <m:t>q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p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r>
                  <a:rPr/>
                  <a:t> for L time intervals with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 time steps, using the coupled differential equations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Get </a:t>
                </a:r>
                <a14:m>
                  <m:oMath xmlns:m="http://schemas.openxmlformats.org/officeDocument/2006/math">
                    <m:sSub>
                      <m:e>
                        <m:r>
                          <m:t>q</m:t>
                        </m:r>
                      </m:e>
                      <m:sub>
                        <m:r>
                          <m:t>L</m:t>
                        </m:r>
                      </m:sub>
                    </m:sSub>
                  </m:oMath>
                </a14:m>
                <a:r>
                  <a:rPr/>
                  <a:t> as the new proposed state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Apply the M-H acceptance criteria to </a:t>
                </a:r>
                <a14:m>
                  <m:oMath xmlns:m="http://schemas.openxmlformats.org/officeDocument/2006/math">
                    <m:sSub>
                      <m:e>
                        <m:r>
                          <m:t>q</m:t>
                        </m:r>
                      </m:e>
                      <m:sub>
                        <m:r>
                          <m:t>L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Must find good hyperparameter values of </a:t>
                </a:r>
                <a14:m>
                  <m:oMath xmlns:m="http://schemas.openxmlformats.org/officeDocument/2006/math">
                    <m:r>
                      <m:t>L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 to </a:t>
                </a:r>
                <a:r>
                  <a:rPr b="1"/>
                  <a:t>tune</a:t>
                </a:r>
                <a:r>
                  <a:rPr/>
                  <a:t> the algorithm</a:t>
                </a:r>
              </a:p>
              <a:p>
                <a:pPr lvl="1"/>
                <a:r>
                  <a:rPr/>
                  <a:t>Change too small, search is only local</a:t>
                </a:r>
                <a:br/>
              </a:p>
              <a:p>
                <a:pPr lvl="1"/>
                <a:r>
                  <a:rPr/>
                  <a:t>Change too large, search makes large jumps</a:t>
                </a:r>
              </a:p>
              <a:p>
                <a:pPr lvl="0"/>
                <a:r>
                  <a:rPr/>
                  <a:t>Hard to find good hyperparameter values, </a:t>
                </a:r>
                <a14:m>
                  <m:oMath xmlns:m="http://schemas.openxmlformats.org/officeDocument/2006/math">
                    <m:r>
                      <m:t>L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, in practice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 U-Turn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NUTS represents the state of the art in MCMC samplers: </a:t>
                </a:r>
                <a:r>
                  <a:rPr>
                    <a:hlinkClick r:id="rId2"/>
                  </a:rPr>
                  <a:t>Hoffman and Gelman</a:t>
                </a:r>
                <a:r>
                  <a:rPr/>
                  <a:t> 2014</a:t>
                </a:r>
              </a:p>
              <a:p>
                <a:pPr lvl="0"/>
                <a:r>
                  <a:rPr/>
                  <a:t>PyMC3 package uses the NUTS MCMC algorithm.</a:t>
                </a:r>
              </a:p>
              <a:p>
                <a:pPr lvl="0"/>
                <a:r>
                  <a:rPr/>
                  <a:t>NUTS improves on HMC</a:t>
                </a:r>
              </a:p>
              <a:p>
                <a:pPr lvl="1"/>
                <a:r>
                  <a:rPr/>
                  <a:t>Run time forward and backward when solving coupled differential equations</a:t>
                </a:r>
                <a:br/>
              </a:p>
              <a:p>
                <a:pPr lvl="1"/>
                <a:r>
                  <a:rPr/>
                  <a:t>Find equilibrium at the </a:t>
                </a:r>
                <a:r>
                  <a:rPr b="1"/>
                  <a:t>no U-turn point</a:t>
                </a:r>
                <a:br/>
              </a:p>
              <a:p>
                <a:pPr lvl="1"/>
                <a:r>
                  <a:rPr/>
                  <a:t>Equilibrium point determines </a:t>
                </a:r>
                <a14:m>
                  <m:oMath xmlns:m="http://schemas.openxmlformats.org/officeDocument/2006/math">
                    <m:r>
                      <m:t>L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 automatically</a:t>
                </a:r>
                <a:br/>
              </a:p>
              <a:p>
                <a:pPr lvl="1"/>
                <a:r>
                  <a:rPr/>
                  <a:t>Eliminates tuning</a:t>
                </a:r>
              </a:p>
              <a:p>
                <a:pPr lvl="0"/>
                <a:r>
                  <a:rPr/>
                  <a:t>Why even discuss other samplers when we have NUTS?</a:t>
                </a:r>
              </a:p>
              <a:p>
                <a:pPr lvl="1"/>
                <a:r>
                  <a:rPr/>
                  <a:t>NUTS works well in many common continuous distribution cases, it is not guaranteed to converge</a:t>
                </a:r>
                <a:br/>
              </a:p>
              <a:p>
                <a:pPr lvl="1"/>
                <a:r>
                  <a:rPr/>
                  <a:t>In some cases a Gibbs sampler works better</a:t>
                </a:r>
                <a:br/>
              </a:p>
              <a:p>
                <a:pPr lvl="1"/>
                <a:r>
                  <a:rPr/>
                  <a:t>Use M-H for discrete distributions</a:t>
                </a:r>
              </a:p>
            </p:txBody>
          </p:sp>
        </mc:Choice>
      </mc:AlternateContent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Hamiltonian MCMC is a complex algorithm - some resources for additional details</a:t>
            </a:r>
          </a:p>
          <a:p>
            <a:pPr lvl="0"/>
            <a:r>
              <a:rPr>
                <a:hlinkClick r:id="rId2"/>
              </a:rPr>
              <a:t>A Conceptual Introduction to Hamiltonian Monte Carlo, Michael Betancourt</a:t>
            </a:r>
            <a:r>
              <a:rPr/>
              <a:t>, 2017</a:t>
            </a:r>
          </a:p>
          <a:p>
            <a:pPr lvl="0"/>
            <a:r>
              <a:rPr>
                <a:hlinkClick r:id="rId3"/>
              </a:rPr>
              <a:t>MCMC using Hamiltonian dynamics, Radford Niel</a:t>
            </a:r>
            <a:r>
              <a:rPr/>
              <a:t>, 2012</a:t>
            </a:r>
          </a:p>
          <a:p>
            <a:pPr lvl="0"/>
            <a:r>
              <a:rPr>
                <a:hlinkClick r:id="rId4"/>
              </a:rPr>
              <a:t>Hamiltonian Monte Carlo explained, Alex Rogozhnikov</a:t>
            </a:r>
            <a:r>
              <a:rPr/>
              <a:t>, 2016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can we extend Bayes models to more complex problems?</a:t>
            </a:r>
          </a:p>
          <a:p>
            <a:pPr lvl="0"/>
            <a:r>
              <a:rPr/>
              <a:t>For simple problems we can use a conjugate prior and posterior</a:t>
            </a:r>
          </a:p>
          <a:p>
            <a:pPr lvl="0"/>
            <a:r>
              <a:rPr/>
              <a:t>What about problems with complex likelihood?</a:t>
            </a:r>
          </a:p>
          <a:p>
            <a:pPr lvl="0"/>
            <a:r>
              <a:rPr/>
              <a:t>Need to perform sampling to compute approximation of posterior</a:t>
            </a:r>
          </a:p>
          <a:p>
            <a:pPr lvl="0"/>
            <a:r>
              <a:rPr/>
              <a:t>Highly efficient sampling methods required for complex problems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Steps for MCMC Bayes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Steps of modern Bayes modeling and evaluation</a:t>
            </a:r>
          </a:p>
          <a:p>
            <a:pPr lvl="0" indent="-342900" marL="342900">
              <a:buAutoNum type="arabicPeriod"/>
            </a:pPr>
            <a:r>
              <a:rPr/>
              <a:t>Define the problem</a:t>
            </a:r>
            <a:br/>
          </a:p>
          <a:p>
            <a:pPr lvl="0" indent="-342900" marL="342900">
              <a:buAutoNum type="arabicPeriod"/>
            </a:pPr>
            <a:r>
              <a:rPr/>
              <a:t>Collect the dataset</a:t>
            </a:r>
            <a:br/>
          </a:p>
          <a:p>
            <a:pPr lvl="0" indent="-342900" marL="342900">
              <a:buAutoNum type="arabicPeriod"/>
            </a:pPr>
            <a:r>
              <a:rPr/>
              <a:t>Define a model, including priors</a:t>
            </a:r>
            <a:br/>
          </a:p>
          <a:p>
            <a:pPr lvl="0" indent="-342900" marL="342900">
              <a:buAutoNum type="arabicPeriod"/>
            </a:pPr>
            <a:r>
              <a:rPr/>
              <a:t>Prior predictive checks - are the priors reasonable for the problem?</a:t>
            </a:r>
            <a:br/>
          </a:p>
          <a:p>
            <a:pPr lvl="0" indent="-342900" marL="342900">
              <a:buAutoNum type="arabicPeriod"/>
            </a:pPr>
            <a:r>
              <a:rPr/>
              <a:t>MCMC sample the model</a:t>
            </a:r>
            <a:br/>
          </a:p>
          <a:p>
            <a:pPr lvl="0" indent="-342900" marL="342900">
              <a:buAutoNum type="arabicPeriod"/>
            </a:pPr>
            <a:r>
              <a:rPr/>
              <a:t>Verify MCMC sampling convergence and sufficiency</a:t>
            </a:r>
            <a:br/>
          </a:p>
          <a:p>
            <a:pPr lvl="0" indent="-342900" marL="342900">
              <a:buAutoNum type="arabicPeriod"/>
            </a:pPr>
            <a:r>
              <a:rPr/>
              <a:t>Posterior predictive checks - Do the posterior predictions agree with the observed response?</a:t>
            </a:r>
          </a:p>
          <a:p>
            <a:pPr lvl="0" indent="0" marL="0">
              <a:buNone/>
            </a:pPr>
            <a:r>
              <a:rPr/>
              <a:t>Packages like </a:t>
            </a:r>
            <a:r>
              <a:rPr>
                <a:hlinkClick r:id="rId2"/>
              </a:rPr>
              <a:t>ArviZ</a:t>
            </a:r>
            <a:r>
              <a:rPr/>
              <a:t> are dedicated to evaluation of Bayes MCMC models.</a:t>
            </a:r>
          </a:p>
          <a:p>
            <a:pPr lvl="0" indent="0" marL="0">
              <a:buNone/>
            </a:pPr>
            <a:r>
              <a:rPr/>
              <a:t>Multiple examples diagnostics for the breakdown of MCMC sampling can be found in an online Appendix to a seminal paper </a:t>
            </a:r>
            <a:r>
              <a:rPr>
                <a:hlinkClick r:id="rId3"/>
              </a:rPr>
              <a:t>Vehtari et.al.</a:t>
            </a:r>
            <a:r>
              <a:rPr/>
              <a:t>, 2019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Define and construct a simple linear regression model</a:t>
                </a:r>
              </a:p>
              <a:p>
                <a:pPr lvl="0"/>
                <a:r>
                  <a:rPr/>
                  <a:t>Simple dataset:</a:t>
                </a:r>
              </a:p>
              <a:p>
                <a:pPr lvl="1"/>
                <a:r>
                  <a:rPr/>
                  <a:t>Dependent variable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br/>
              </a:p>
              <a:p>
                <a:pPr lvl="1"/>
                <a:r>
                  <a:rPr/>
                  <a:t>Independent variables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</mc:AlternateContent>
      <p:pic>
        <p:nvPicPr>
          <p:cNvPr descr="../images/BayesRegressionDat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1193800"/>
            <a:ext cx="7264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for regression example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Define and construct a simple linear regression model</a:t>
                </a:r>
              </a:p>
              <a:p>
                <a:pPr lvl="0"/>
                <a:r>
                  <a:rPr/>
                  <a:t>Model has 4 parameters</a:t>
                </a:r>
              </a:p>
              <a:p>
                <a:pPr lvl="0"/>
                <a:r>
                  <a:rPr/>
                  <a:t>Define prior distributions for these parameters:</a:t>
                </a:r>
              </a:p>
              <a:p>
                <a:pPr lvl="0" indent="0" marL="0">
                  <a:buNone/>
                </a:pP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is the intercept term</a:t>
                </a:r>
                <a:br/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  <a:r>
                  <a:rPr/>
                  <a:t> are the partial slopes</a:t>
                </a:r>
                <a:br/>
              </a:p>
              <a:p>
                <a:pPr lvl="0"/>
                <a14:m>
                  <m:oMath xmlns:m="http://schemas.openxmlformats.org/officeDocument/2006/math">
                    <m:r>
                      <m:t>σ</m:t>
                    </m:r>
                  </m:oMath>
                </a14:m>
                <a:r>
                  <a:rPr/>
                  <a:t> is the standard deviation</a:t>
                </a:r>
                <a:br/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|</m:t>
                    </m:r>
                    <m:r>
                      <m:rPr>
                        <m:sty m:val="p"/>
                        <m:scr m:val="monospace"/>
                      </m:rPr>
                      <m:t>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.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.</m:t>
                        </m:r>
                      </m:e>
                    </m:d>
                  </m:oMath>
                </a14:m>
                <a:r>
                  <a:rPr/>
                  <a:t>, indicates a </a:t>
                </a:r>
                <a:r>
                  <a:rPr b="1"/>
                  <a:t>half Normal distribution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Constructing an MCMC Model with PyMC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Define and construct a simple linear regression model</a:t>
                </a:r>
              </a:p>
              <a:p>
                <a:pPr lvl="0"/>
                <a:r>
                  <a:rPr/>
                  <a:t>Model has 4 parameters,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,</m:t>
                        </m:r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,</m:t>
                        </m:r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,</m:t>
                        </m:r>
                        <m:r>
                          <m:t>σ</m:t>
                        </m:r>
                      </m:e>
                    </m:d>
                  </m:oMath>
                </a14:m>
              </a:p>
              <a:p>
                <a:pPr lvl="0"/>
                <a:r>
                  <a:rPr/>
                  <a:t>Likelihood model:</a:t>
                </a:r>
              </a:p>
              <a:p>
                <a:pPr lvl="1"/>
                <a:r>
                  <a:rPr/>
                  <a:t>Start with independent variables,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  <a:r>
                  <a:rPr/>
                  <a:t>,</a:t>
                </a:r>
                <a:br/>
              </a:p>
              <a:p>
                <a:pPr lvl="1"/>
                <a:r>
                  <a:rPr/>
                  <a:t>Sample posterior of parameters</a:t>
                </a:r>
                <a:br/>
              </a:p>
              <a:p>
                <a:pPr lvl="1"/>
                <a:r>
                  <a:rPr/>
                  <a:t>Posterior distribution (</a:t>
                </a:r>
                <a:r>
                  <a:rPr b="1"/>
                  <a:t>likelihood</a:t>
                </a:r>
                <a:r>
                  <a:rPr/>
                  <a:t>) of observations,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Y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sty m:val="p"/>
                          <m:scr m:val="monospace"/>
                        </m:rP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μ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σ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Expected value of the response, </a:t>
                </a:r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</a:t>
                </a:r>
                <a:r>
                  <a:rPr b="1"/>
                  <a:t>computed deterministically</a:t>
                </a:r>
                <a:r>
                  <a:rPr/>
                  <a:t>:</a:t>
                </a:r>
                <a:br/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μ</m:t>
                      </m:r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*</m:t>
                      </m:r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m:t>*</m:t>
                      </m:r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Constructing an MCMC Model with PyMC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Define and construct a simple linear regression model</a:t>
            </a:r>
          </a:p>
          <a:p>
            <a:pPr lvl="0"/>
            <a:r>
              <a:rPr/>
              <a:t>Use Python PyMC package to construct the model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regression_model: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unknown model parameters</a:t>
            </a:r>
            <a:br/>
            <a:r>
              <a:rPr>
                <a:latin typeface="Courier"/>
              </a:rPr>
              <a:t>    betas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"betas"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 shape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sigma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pymc3.HalfNormal(</a:t>
            </a:r>
            <a:r>
              <a:rPr>
                <a:solidFill>
                  <a:srgbClr val="4070A0"/>
                </a:solidFill>
                <a:latin typeface="Courier"/>
              </a:rPr>
              <a:t>"sigma"</a:t>
            </a:r>
            <a:r>
              <a:rPr>
                <a:latin typeface="Courier"/>
              </a:rPr>
              <a:t>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Deterministic expected value of outcome</a:t>
            </a:r>
            <a:br/>
            <a:r>
              <a:rPr>
                <a:latin typeface="Courier"/>
              </a:rPr>
              <a:t>    mu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x1 </a:t>
            </a:r>
            <a:r>
              <a:rPr>
                <a:solidFill>
                  <a:srgbClr val="666666"/>
                </a:solidFill>
                <a:latin typeface="Courier"/>
              </a:rPr>
              <a:t>+</a:t>
            </a:r>
            <a:r>
              <a:rPr>
                <a:latin typeface="Courier"/>
              </a:rPr>
              <a:t> betas[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666666"/>
                </a:solidFill>
                <a:latin typeface="Courier"/>
              </a:rPr>
              <a:t>*</a:t>
            </a:r>
            <a:r>
              <a:rPr>
                <a:latin typeface="Courier"/>
              </a:rPr>
              <a:t> x2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Likelihood (sampling distribution) of observations</a:t>
            </a:r>
            <a:br/>
            <a:r>
              <a:rPr>
                <a:latin typeface="Courier"/>
              </a:rPr>
              <a:t>    Y_obs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pymc3.Normal(</a:t>
            </a:r>
            <a:r>
              <a:rPr>
                <a:solidFill>
                  <a:srgbClr val="4070A0"/>
                </a:solidFill>
                <a:latin typeface="Courier"/>
              </a:rPr>
              <a:t>"Y_obs"</a:t>
            </a:r>
            <a:r>
              <a:rPr>
                <a:latin typeface="Courier"/>
              </a:rPr>
              <a:t>, mu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mu, sigma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sigma,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 predictive checks to verify prior distribution choice</a:t>
            </a:r>
          </a:p>
          <a:p>
            <a:pPr lvl="0"/>
            <a:r>
              <a:rPr/>
              <a:t>Prior predictive checks verify that choices of prior distributions are at least reasonable</a:t>
            </a:r>
            <a:br/>
          </a:p>
          <a:p>
            <a:pPr lvl="0"/>
            <a:r>
              <a:rPr/>
              <a:t>Compare the distribution of the response variable with the posterior distribution generated by priors.</a:t>
            </a:r>
          </a:p>
          <a:p>
            <a:pPr lvl="1"/>
            <a:r>
              <a:rPr/>
              <a:t>Is the posterior distribution in the absence of evidence (data)</a:t>
            </a:r>
          </a:p>
        </p:txBody>
      </p:sp>
      <p:pic>
        <p:nvPicPr>
          <p:cNvPr descr="../images/PriorPredictiveRespons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129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Prior predictive response vs response variable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Example looks promising</a:t>
            </a:r>
          </a:p>
          <a:p>
            <a:pPr lvl="1"/>
            <a:r>
              <a:rPr/>
              <a:t>Distribution shape is similar</a:t>
            </a:r>
            <a:br/>
          </a:p>
          <a:p>
            <a:pPr lvl="1"/>
            <a:r>
              <a:rPr/>
              <a:t>No noticeable anomalies</a:t>
            </a:r>
            <a:br/>
          </a:p>
          <a:p>
            <a:pPr lvl="1"/>
            <a:r>
              <a:rPr/>
              <a:t>Higher dispersion of prior check distribution is desired to not restrict the solution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Prior predictive checks to verify prior distribution choice</a:t>
                </a:r>
              </a:p>
              <a:p>
                <a:pPr lvl="0"/>
                <a:r>
                  <a:rPr/>
                  <a:t>Prior predictive checks verify that choices of prior distributions are at least reasonable</a:t>
                </a:r>
                <a:br/>
              </a:p>
              <a:p>
                <a:pPr lvl="0"/>
                <a:r>
                  <a:rPr/>
                  <a:t>Verify that we are happy with the density of the </a:t>
                </a:r>
                <a14:m>
                  <m:oMath xmlns:m="http://schemas.openxmlformats.org/officeDocument/2006/math">
                    <m:r>
                      <m:t>β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σ</m:t>
                    </m:r>
                  </m:oMath>
                </a14:m>
                <a:r>
                  <a:rPr/>
                  <a:t> priors</a:t>
                </a:r>
              </a:p>
            </p:txBody>
          </p:sp>
        </mc:Choice>
      </mc:AlternateContent>
      <p:pic>
        <p:nvPicPr>
          <p:cNvPr descr="../images/PriorBet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9300" y="11938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Prior density of Betas and sigma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Shape of these distributions seems reasonable</a:t>
            </a:r>
          </a:p>
          <a:p>
            <a:pPr lvl="1"/>
            <a:r>
              <a:rPr/>
              <a:t>Range of possible values will not restrict the solution</a:t>
            </a:r>
            <a:br/>
          </a:p>
          <a:p>
            <a:pPr lvl="1"/>
            <a:r>
              <a:rPr/>
              <a:t>No anomalies in the shape of the distribution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the sampled posterior and perform inference</a:t>
            </a:r>
          </a:p>
          <a:p>
            <a:pPr lvl="0"/>
            <a:r>
              <a:rPr/>
              <a:t>We sample the posterior using one or more Markov chains</a:t>
            </a:r>
          </a:p>
          <a:p>
            <a:pPr lvl="0"/>
            <a:r>
              <a:rPr/>
              <a:t>Examine the traces (path of chains)</a:t>
            </a:r>
          </a:p>
        </p:txBody>
      </p:sp>
      <p:pic>
        <p:nvPicPr>
          <p:cNvPr descr="../images/PosteriorTrac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Traces and posterior density of MCMC traces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Traces and density of chains are similar</a:t>
                </a:r>
              </a:p>
              <a:p>
                <a:pPr lvl="1"/>
                <a:r>
                  <a:rPr/>
                  <a:t>No divergence between traces</a:t>
                </a:r>
              </a:p>
              <a:p>
                <a:pPr lvl="0"/>
                <a:r>
                  <a:rPr/>
                  <a:t>2 </a:t>
                </a:r>
                <a14:m>
                  <m:oMath xmlns:m="http://schemas.openxmlformats.org/officeDocument/2006/math">
                    <m:r>
                      <m:t>β</m:t>
                    </m:r>
                  </m:oMath>
                </a14:m>
                <a:r>
                  <a:rPr/>
                  <a:t>s have limited uncertainty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  <a:r>
                  <a:rPr/>
                  <a:t> has high uncertainty as expected</a:t>
                </a:r>
              </a:p>
              <a:p>
                <a:pPr lvl="0"/>
                <a14:m>
                  <m:oMath xmlns:m="http://schemas.openxmlformats.org/officeDocument/2006/math">
                    <m:r>
                      <m:t>σ</m:t>
                    </m:r>
                  </m:oMath>
                </a14:m>
                <a:r>
                  <a:rPr/>
                  <a:t> has limited uncertainty</a:t>
                </a:r>
              </a:p>
            </p:txBody>
          </p:sp>
        </mc:Choice>
      </mc:AlternateContent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the sampled posterior and perform inference</a:t>
            </a:r>
          </a:p>
          <a:p>
            <a:pPr lvl="0"/>
            <a:r>
              <a:rPr/>
              <a:t>There are a number of ways MCMC sampling can breakdown and not converge;</a:t>
            </a:r>
          </a:p>
        </p:txBody>
      </p:sp>
      <p:pic>
        <p:nvPicPr>
          <p:cNvPr descr="../images/BadTrac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04900"/>
            <a:ext cx="51054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from </a:t>
            </a:r>
            <a:r>
              <a:rPr>
                <a:hlinkClick r:id="rId2"/>
              </a:rPr>
              <a:t>Vehtari et.al.</a:t>
            </a:r>
            <a:r>
              <a:rPr/>
              <a:t>, 2021, a seminal paper on evaluation of MCMC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Grid Sampling Cannot Scale!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Real-world Bayes models have large numbers of parameters, into the millions</a:t>
                </a:r>
              </a:p>
              <a:p>
                <a:pPr lvl="0"/>
                <a:r>
                  <a:rPr/>
                  <a:t>Naive approach is simple grid sampling</a:t>
                </a:r>
              </a:p>
              <a:p>
                <a:pPr lvl="1"/>
                <a:r>
                  <a:rPr/>
                  <a:t>Sample across dimensions of the parameter space</a:t>
                </a:r>
              </a:p>
              <a:p>
                <a:pPr lvl="0"/>
                <a:r>
                  <a:rPr/>
                  <a:t>Consider this thought experiment, sampling dimension 100 times:</a:t>
                </a:r>
              </a:p>
              <a:p>
                <a:pPr lvl="1"/>
                <a:r>
                  <a:rPr/>
                  <a:t>1-parameter model: </a:t>
                </a:r>
                <a14:m>
                  <m:oMath xmlns:m="http://schemas.openxmlformats.org/officeDocument/2006/math">
                    <m:r>
                      <m:t>100</m:t>
                    </m:r>
                  </m:oMath>
                </a14:m>
                <a:r>
                  <a:rPr/>
                  <a:t> samples</a:t>
                </a:r>
                <a:br/>
              </a:p>
              <a:p>
                <a:pPr lvl="1"/>
                <a:r>
                  <a:rPr/>
                  <a:t>2-parameter model: </a:t>
                </a:r>
                <a14:m>
                  <m:oMath xmlns:m="http://schemas.openxmlformats.org/officeDocument/2006/math">
                    <m:sSup>
                      <m:e>
                        <m:r>
                          <m:t>100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t>10000</m:t>
                    </m:r>
                  </m:oMath>
                </a14:m>
                <a:r>
                  <a:rPr/>
                  <a:t> samples</a:t>
                </a:r>
                <a:br/>
              </a:p>
              <a:p>
                <a:pPr lvl="1"/>
                <a:r>
                  <a:rPr/>
                  <a:t>3-parameter model: </a:t>
                </a:r>
                <a14:m>
                  <m:oMath xmlns:m="http://schemas.openxmlformats.org/officeDocument/2006/math">
                    <m:sSup>
                      <m:e>
                        <m:r>
                          <m:t>100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5</m:t>
                        </m:r>
                      </m:sup>
                    </m:sSup>
                  </m:oMath>
                </a14:m>
                <a:r>
                  <a:rPr/>
                  <a:t> samples</a:t>
                </a:r>
              </a:p>
              <a:p>
                <a:pPr lvl="1"/>
                <a:r>
                  <a:rPr/>
                  <a:t>100-parameter model: </a:t>
                </a:r>
                <a14:m>
                  <m:oMath xmlns:m="http://schemas.openxmlformats.org/officeDocument/2006/math">
                    <m:sSup>
                      <m:e>
                        <m:r>
                          <m:t>100</m:t>
                        </m:r>
                      </m:e>
                      <m:sup>
                        <m:r>
                          <m:t>100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t>10</m:t>
                        </m:r>
                      </m:e>
                      <m:sup>
                        <m:r>
                          <m:t>102</m:t>
                        </m:r>
                      </m:sup>
                    </m:sSup>
                  </m:oMath>
                </a14:m>
                <a:r>
                  <a:rPr/>
                  <a:t> samples</a:t>
                </a:r>
              </a:p>
              <a:p>
                <a:pPr lvl="0"/>
                <a:r>
                  <a:rPr/>
                  <a:t>Computational complexity of grid sampling has </a:t>
                </a:r>
                <a:r>
                  <a:rPr b="1"/>
                  <a:t>exponential scaling</a:t>
                </a:r>
                <a:r>
                  <a:rPr/>
                  <a:t> with dimensionality</a:t>
                </a:r>
              </a:p>
              <a:p>
                <a:pPr lvl="0"/>
                <a:r>
                  <a:rPr/>
                  <a:t>Need a better approach!</a:t>
                </a:r>
              </a:p>
            </p:txBody>
          </p:sp>
        </mc:Choice>
      </mc:AlternateContent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must verify that the samples are representative</a:t>
            </a:r>
          </a:p>
        </p:txBody>
      </p:sp>
      <p:pic>
        <p:nvPicPr>
          <p:cNvPr descr="../images/MCMC_t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700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Table of MCMC convergence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A lot of information in this summary table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The mean MCMC error</a:t>
                </a:r>
              </a:p>
              <a:p>
                <a:pPr lvl="1"/>
                <a:r>
                  <a:rPr/>
                  <a:t>Estimated error tells us how much error the MCMC sampling has introduced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The standard deviation (</a:t>
                </a:r>
                <a:r>
                  <a:rPr>
                    <a:latin typeface="Courier"/>
                  </a:rPr>
                  <a:t>sd</a:t>
                </a:r>
                <a:r>
                  <a:rPr/>
                  <a:t>) of the mean error of the posterior distribution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Metrics of </a:t>
                </a:r>
                <a:r>
                  <a:rPr b="1"/>
                  <a:t>effective sample size (ESS)</a:t>
                </a:r>
              </a:p>
              <a:p>
                <a:pPr lvl="1"/>
                <a:r>
                  <a:rPr/>
                  <a:t>ESS of bulk (middle) portion of posterior distributions</a:t>
                </a:r>
                <a:br/>
              </a:p>
              <a:p>
                <a:pPr lvl="1"/>
                <a:r>
                  <a:rPr/>
                  <a:t>ESS for tails ESS of posterior distributions</a:t>
                </a:r>
                <a:br/>
              </a:p>
              <a:p>
                <a:pPr lvl="0" indent="-342900" marL="342900">
                  <a:buAutoNum type="arabicPeriod"/>
                </a:pPr>
                <a:r>
                  <a:rPr/>
                  <a:t>The </a:t>
                </a:r>
                <a:r>
                  <a:rPr b="1"/>
                  <a:t>Gelman-Rudin statistic</a:t>
                </a:r>
                <a:r>
                  <a:rPr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</m:accPr>
                      <m:e>
                        <m:r>
                          <m:t>R</m:t>
                        </m:r>
                      </m:e>
                    </m:acc>
                  </m:oMath>
                </a14:m>
                <a:r>
                  <a:rPr/>
                  <a:t>) measures the ratio of the </a:t>
                </a:r>
                <a:r>
                  <a:rPr b="1"/>
                  <a:t>variance shrinkage between chains</a:t>
                </a:r>
                <a:r>
                  <a:rPr/>
                  <a:t> to the </a:t>
                </a:r>
                <a:r>
                  <a:rPr b="1"/>
                  <a:t>variance shrinkage within chains</a:t>
                </a:r>
              </a:p>
              <a:p>
                <a:pPr lvl="1"/>
                <a:r>
                  <a:rPr/>
                  <a:t>Gelman-Rudin statistic should converge to 1.0</a:t>
                </a:r>
                <a:br/>
              </a:p>
              <a:p>
                <a:pPr lvl="1"/>
                <a:r>
                  <a:rPr/>
                  <a:t>If all chains converge, the reduction in variance between chains and within the chains should is same</a:t>
                </a:r>
              </a:p>
            </p:txBody>
          </p:sp>
        </mc:Choice>
      </mc:AlternateContent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must verify that the samples are representative</a:t>
            </a:r>
          </a:p>
          <a:p>
            <a:pPr lvl="0"/>
            <a:r>
              <a:rPr/>
              <a:t>Plot the MCSE by quantile for each model parameter</a:t>
            </a:r>
          </a:p>
        </p:txBody>
      </p:sp>
      <p:pic>
        <p:nvPicPr>
          <p:cNvPr descr="../images/MCSE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25600"/>
            <a:ext cx="8229600" cy="2032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MCSE by quantile for each model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Ideally want MCSE to be </a:t>
            </a:r>
            <a:r>
              <a:rPr b="1"/>
              <a:t>small and uniform</a:t>
            </a:r>
            <a:r>
              <a:rPr/>
              <a:t> with quantile</a:t>
            </a:r>
          </a:p>
          <a:p>
            <a:pPr lvl="0"/>
            <a:r>
              <a:rPr/>
              <a:t>Notice the MCSE is higher for outer quantiles</a:t>
            </a:r>
          </a:p>
          <a:p>
            <a:pPr lvl="1"/>
            <a:r>
              <a:rPr/>
              <a:t>Not an unusual situation since less sampling in thin tails of distributions</a:t>
            </a:r>
            <a:br/>
          </a:p>
          <a:p>
            <a:pPr lvl="1"/>
            <a:r>
              <a:rPr/>
              <a:t>Overall MCSE is low, even in tails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must verify that the samples are representative</a:t>
            </a:r>
          </a:p>
          <a:p>
            <a:pPr lvl="0"/>
            <a:r>
              <a:rPr/>
              <a:t>Plot the ESS locally and by quantile for each model parameter</a:t>
            </a:r>
          </a:p>
        </p:txBody>
      </p:sp>
      <p:pic>
        <p:nvPicPr>
          <p:cNvPr descr="../images/ESS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ESS locally and by quantile for each model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Ideally want ESS to be </a:t>
            </a:r>
            <a:r>
              <a:rPr b="1"/>
              <a:t>large and uniform</a:t>
            </a:r>
            <a:r>
              <a:rPr/>
              <a:t> with quantile</a:t>
            </a:r>
          </a:p>
          <a:p>
            <a:pPr lvl="0"/>
            <a:r>
              <a:rPr/>
              <a:t>Local ESS is fairly uniform with quantile</a:t>
            </a:r>
          </a:p>
          <a:p>
            <a:pPr lvl="0"/>
            <a:r>
              <a:rPr/>
              <a:t>Notice the quantile ESS is lower for outer quantiles</a:t>
            </a:r>
          </a:p>
          <a:p>
            <a:pPr lvl="1"/>
            <a:r>
              <a:rPr/>
              <a:t>Not an unusual situation since less sampling in thin tails of distributions</a:t>
            </a:r>
            <a:br/>
          </a:p>
          <a:p>
            <a:pPr lvl="1"/>
            <a:r>
              <a:rPr/>
              <a:t>Overall ESS is reasonably high, even in tails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Evaluate the sampled posterior and perform inference</a:t>
            </a:r>
          </a:p>
          <a:p>
            <a:pPr lvl="0"/>
            <a:r>
              <a:rPr/>
              <a:t>Examine HDIs of model parameters by trace with </a:t>
            </a:r>
            <a:r>
              <a:rPr b="1"/>
              <a:t>tree plot</a:t>
            </a:r>
          </a:p>
        </p:txBody>
      </p:sp>
      <p:pic>
        <p:nvPicPr>
          <p:cNvPr descr="../images/ParameterHD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63900" y="1193800"/>
            <a:ext cx="261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HDIs of model parameters by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HDIs are similar for each parameter by trace</a:t>
            </a:r>
          </a:p>
          <a:p>
            <a:pPr lvl="0"/>
            <a:r>
              <a:rPr/>
              <a:t>HDIs confirm inferences on uncertainty of the model parameters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Inference with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Evaluate the sampled posterior and perform inference</a:t>
            </a:r>
          </a:p>
          <a:p>
            <a:pPr lvl="0"/>
            <a:r>
              <a:rPr/>
              <a:t>How can we interpret the results?</a:t>
            </a:r>
          </a:p>
        </p:txBody>
      </p:sp>
      <p:pic>
        <p:nvPicPr>
          <p:cNvPr descr="../images/PosteriorHD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5800"/>
            <a:ext cx="82296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Posterior distribution of parameters with HDIs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Interpret </a:t>
                </a:r>
                <a14:m>
                  <m:oMath xmlns:m="http://schemas.openxmlformats.org/officeDocument/2006/math">
                    <m:r>
                      <m:t>β</m:t>
                    </m:r>
                  </m:oMath>
                </a14:m>
                <a:r>
                  <a:rPr/>
                  <a:t>s by examining HDIs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is the mean response for the centered independent variable</a:t>
                </a:r>
                <a:br/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 is partial slope with respect to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br/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  <a:r>
                  <a:rPr/>
                  <a:t> coefficient large compared to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 with high uncertainty</a:t>
                </a:r>
              </a:p>
              <a:p>
                <a:pPr lvl="0"/>
                <a14:m>
                  <m:oMath xmlns:m="http://schemas.openxmlformats.org/officeDocument/2006/math">
                    <m:r>
                      <m:t>σ</m:t>
                    </m:r>
                  </m:oMath>
                </a14:m>
                <a:r>
                  <a:rPr/>
                  <a:t> has small value with limited uncertainty</a:t>
                </a:r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must check that predictions from the model are reasonable</a:t>
                </a:r>
              </a:p>
              <a:p>
                <a:pPr lvl="0"/>
                <a:r>
                  <a:rPr/>
                  <a:t>Does the posterior distribution look like the distribution of the observed response?</a:t>
                </a:r>
              </a:p>
              <a:p>
                <a:pPr lvl="0"/>
                <a:r>
                  <a:rPr/>
                  <a:t>Can simply compare density plots</a:t>
                </a:r>
              </a:p>
              <a:p>
                <a:pPr lvl="0"/>
                <a:r>
                  <a:rPr/>
                  <a:t>Apply a test statistic </a:t>
                </a:r>
                <a14:m>
                  <m:oMath xmlns:m="http://schemas.openxmlformats.org/officeDocument/2006/math">
                    <m:r>
                      <m:t>T</m:t>
                    </m:r>
                  </m:oMath>
                </a14:m>
              </a:p>
              <a:p>
                <a:pPr lvl="1"/>
                <a:r>
                  <a:rPr/>
                  <a:t>Bayesian p-value</a:t>
                </a:r>
                <a:br/>
              </a:p>
              <a:p>
                <a:pPr lvl="1"/>
                <a:r>
                  <a:rPr/>
                  <a:t>Bayesian u-value</a:t>
                </a:r>
                <a:br/>
              </a:p>
              <a:p>
                <a:pPr lvl="1"/>
                <a:r>
                  <a:rPr/>
                  <a:t>Others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must check that predictions from the model are reasonable</a:t>
                </a:r>
              </a:p>
              <a:p>
                <a:pPr lvl="0"/>
                <a:r>
                  <a:rPr/>
                  <a:t>Base statistic on </a:t>
                </a:r>
                <a:r>
                  <a:rPr b="1"/>
                  <a:t>posterior predictive distribution</a:t>
                </a:r>
              </a:p>
              <a:p>
                <a:pPr lvl="0"/>
                <a:r>
                  <a:rPr/>
                  <a:t>Approximate PPD by resampling from the posterior distribution: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p>
                            <m:e>
                              <m:r>
                                <m:t>y</m:t>
                              </m:r>
                            </m:e>
                            <m:sup>
                              <m:r>
                                <m:t>r</m:t>
                              </m:r>
                              <m:r>
                                <m:t>e</m:t>
                              </m:r>
                              <m:r>
                                <m:t>p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1"/>
                        </m:naryPr>
                        <m:sub>
                          <m:r>
                            <m:t>i</m:t>
                          </m:r>
                        </m:sub>
                        <m:sup>
                          <m:r>
                            <m:t>​</m:t>
                          </m:r>
                        </m:sup>
                        <m:e>
                          <m:r>
                            <m:t>p</m:t>
                          </m:r>
                        </m:e>
                      </m:nary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p>
                            <m:e>
                              <m:r>
                                <m:t>y</m:t>
                              </m:r>
                            </m:e>
                            <m:sup>
                              <m:r>
                                <m:t>r</m:t>
                              </m:r>
                              <m:r>
                                <m:t>e</m:t>
                              </m:r>
                              <m:r>
                                <m:t>p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θ</m:t>
                          </m:r>
                        </m:e>
                      </m:d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θ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y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  <a:br/>
                <a14:m>
                  <m:oMath xmlns:m="http://schemas.openxmlformats.org/officeDocument/2006/math">
                    <m:sSup>
                      <m:e>
                        <m:r>
                          <m:t>y</m:t>
                        </m:r>
                      </m:e>
                      <m:sup>
                        <m:r>
                          <m:t>r</m:t>
                        </m:r>
                        <m:r>
                          <m:t>e</m:t>
                        </m:r>
                        <m:r>
                          <m:t>p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realization drawn from the posterior distribution</a:t>
                </a:r>
                <a:br/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observation</a:t>
                </a:r>
                <a:br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y</m:t>
                            </m:r>
                          </m:e>
                          <m:sup>
                            <m:r>
                              <m:t>r</m:t>
                            </m:r>
                            <m:r>
                              <m:t>e</m:t>
                            </m:r>
                            <m:r>
                              <m:t>p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|</m:t>
                        </m:r>
                        <m:r>
                          <m:t>θ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draw from posterior distribution with parameters </a:t>
                </a:r>
                <a14:m>
                  <m:oMath xmlns:m="http://schemas.openxmlformats.org/officeDocument/2006/math">
                    <m:r>
                      <m:t>θ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θ</m:t>
                        </m:r>
                        <m:r>
                          <m:rPr>
                            <m:sty m:val="p"/>
                          </m:rPr>
                          <m:t>|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</m:oMath>
                </a14:m>
                <a:r>
                  <a:rPr/>
                  <a:t> posterior distribution of model parameters, </a:t>
                </a:r>
                <a14:m>
                  <m:oMath xmlns:m="http://schemas.openxmlformats.org/officeDocument/2006/math">
                    <m:r>
                      <m:t>θ</m:t>
                    </m:r>
                  </m:oMath>
                </a14:m>
              </a:p>
              <a:p>
                <a:pPr lvl="0"/>
                <a:r>
                  <a:rPr/>
                  <a:t>We can sample the posterior as many times as required to get better estimates of </a:t>
                </a:r>
                <a14:m>
                  <m:oMath xmlns:m="http://schemas.openxmlformats.org/officeDocument/2006/math">
                    <m:r>
                      <m:t>p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p>
                          <m:e>
                            <m:r>
                              <m:t>y</m:t>
                            </m:r>
                          </m:e>
                          <m:sup>
                            <m:r>
                              <m:t>r</m:t>
                            </m:r>
                            <m:r>
                              <m:t>e</m:t>
                            </m:r>
                            <m:r>
                              <m:t>p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m:t>|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must check that predictions from the model are reasonable</a:t>
            </a:r>
          </a:p>
          <a:p>
            <a:pPr lvl="0"/>
            <a:r>
              <a:rPr/>
              <a:t>Posterior predictive distribution is compared to the distribution of observations</a:t>
            </a:r>
          </a:p>
        </p:txBody>
      </p:sp>
      <p:pic>
        <p:nvPicPr>
          <p:cNvPr descr="../images/PosteriorPredictiv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1193800"/>
            <a:ext cx="7112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Posterior predictive distribution vs. observed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Agreement is generally good between posterior predictive and actual observations</a:t>
            </a:r>
          </a:p>
          <a:p>
            <a:pPr lvl="0"/>
            <a:r>
              <a:rPr/>
              <a:t>Average predictive is heavier in the tails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must check that predictions from the model are reasonable</a:t>
                </a:r>
              </a:p>
              <a:p>
                <a:pPr lvl="0"/>
                <a:r>
                  <a:rPr b="1"/>
                  <a:t>Bayesian p-value</a:t>
                </a:r>
                <a:r>
                  <a:rPr/>
                  <a:t> is a test statistic, </a:t>
                </a:r>
                <a14:m>
                  <m:oMath xmlns:m="http://schemas.openxmlformats.org/officeDocument/2006/math">
                    <m:r>
                      <m:t>T</m:t>
                    </m:r>
                  </m:oMath>
                </a14:m>
                <a:r>
                  <a:rPr/>
                  <a:t>, for the distribution differences between observed and predicted responses: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p>
                            <m:e>
                              <m:r>
                                <m:t>y</m:t>
                              </m:r>
                            </m:e>
                            <m:sup>
                              <m:r>
                                <m:t>r</m:t>
                              </m:r>
                              <m:r>
                                <m:t>e</m:t>
                              </m:r>
                              <m:r>
                                <m:t>p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m:t>&lt;</m:t>
                          </m:r>
                          <m:r>
                            <m:t>y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y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Intuitively, for representative posterior, </a:t>
                </a:r>
                <a14:m>
                  <m:oMath xmlns:m="http://schemas.openxmlformats.org/officeDocument/2006/math">
                    <m:r>
                      <m:t>p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0.5</m:t>
                    </m:r>
                  </m:oMath>
                </a14:m>
                <a:r>
                  <a:rPr/>
                  <a:t> over many draws of </a:t>
                </a:r>
                <a14:m>
                  <m:oMath xmlns:m="http://schemas.openxmlformats.org/officeDocument/2006/math">
                    <m:sSup>
                      <m:e>
                        <m:r>
                          <m:t>y</m:t>
                        </m:r>
                      </m:e>
                      <m:sup>
                        <m:r>
                          <m:t>r</m:t>
                        </m:r>
                        <m:r>
                          <m:t>e</m:t>
                        </m:r>
                        <m:r>
                          <m:t>p</m:t>
                        </m:r>
                      </m:sup>
                    </m:sSup>
                  </m:oMath>
                </a14:m>
              </a:p>
              <a:p>
                <a:pPr lvl="1"/>
                <a14:m>
                  <m:oMath xmlns:m="http://schemas.openxmlformats.org/officeDocument/2006/math">
                    <m:sSup>
                      <m:e>
                        <m:r>
                          <m:t>y</m:t>
                        </m:r>
                      </m:e>
                      <m:sup>
                        <m:r>
                          <m:t>r</m:t>
                        </m:r>
                        <m:r>
                          <m:t>e</m:t>
                        </m:r>
                        <m:r>
                          <m:t>p</m:t>
                        </m:r>
                      </m:sup>
                    </m:sSup>
                    <m:r>
                      <m:rPr>
                        <m:sty m:val="p"/>
                      </m:rPr>
                      <m:t>&lt;</m:t>
                    </m:r>
                    <m:r>
                      <m:t>y</m:t>
                    </m:r>
                    <m:r>
                      <m:rPr>
                        <m:sty m:val="p"/>
                      </m:rPr>
                      <m:t>|</m:t>
                    </m:r>
                    <m:r>
                      <m:t>y</m:t>
                    </m:r>
                  </m:oMath>
                </a14:m>
                <a:r>
                  <a:rPr/>
                  <a:t> half the time</a:t>
                </a:r>
                <a:br/>
              </a:p>
              <a:p>
                <a:pPr lvl="1"/>
                <a14:m>
                  <m:oMath xmlns:m="http://schemas.openxmlformats.org/officeDocument/2006/math">
                    <m:sSup>
                      <m:e>
                        <m:r>
                          <m:t>y</m:t>
                        </m:r>
                      </m:e>
                      <m:sup>
                        <m:r>
                          <m:t>r</m:t>
                        </m:r>
                        <m:r>
                          <m:t>e</m:t>
                        </m:r>
                        <m:r>
                          <m:t>p</m:t>
                        </m:r>
                      </m:sup>
                    </m:sSup>
                    <m:r>
                      <m:rPr>
                        <m:sty m:val="p"/>
                      </m:rPr>
                      <m:t>&gt;</m:t>
                    </m:r>
                    <m:r>
                      <m:t>y</m:t>
                    </m:r>
                    <m:r>
                      <m:rPr>
                        <m:sty m:val="p"/>
                      </m:rPr>
                      <m:t>|</m:t>
                    </m:r>
                    <m:r>
                      <m:t>y</m:t>
                    </m:r>
                  </m:oMath>
                </a14:m>
                <a:r>
                  <a:rPr/>
                  <a:t> half the time</a:t>
                </a:r>
                <a:br/>
              </a:p>
              <a:p>
                <a:pPr lvl="1"/>
                <a:r>
                  <a:rPr/>
                  <a:t>Distribution should be symmetric</a:t>
                </a:r>
              </a:p>
            </p:txBody>
          </p:sp>
        </mc:Choice>
      </mc:AlternateContent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must check that predictions from the model are reasonable</a:t>
            </a:r>
          </a:p>
          <a:p>
            <a:pPr lvl="0"/>
            <a:r>
              <a:rPr/>
              <a:t>Posterior predictive Bayesian p-value</a:t>
            </a:r>
          </a:p>
        </p:txBody>
      </p:sp>
      <p:pic>
        <p:nvPicPr>
          <p:cNvPr descr="../images/BayesianPValu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300" y="1193800"/>
            <a:ext cx="7404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Distribution of Bayesian p-values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Plot is centered on 0.5</a:t>
            </a:r>
          </a:p>
          <a:p>
            <a:pPr lvl="0"/>
            <a:r>
              <a:rPr/>
              <a:t>Distribution is symmetric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Scaling Bayesian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can we scale Bayesian models to 1000s of parameters?</a:t>
            </a:r>
          </a:p>
          <a:p>
            <a:pPr lvl="0"/>
            <a:r>
              <a:rPr b="1"/>
              <a:t>Variational methods</a:t>
            </a:r>
          </a:p>
          <a:p>
            <a:pPr lvl="1"/>
            <a:r>
              <a:rPr/>
              <a:t>Based on variational calculus</a:t>
            </a:r>
            <a:br/>
          </a:p>
          <a:p>
            <a:pPr lvl="1"/>
            <a:r>
              <a:rPr/>
              <a:t>A very effective and highly scaleable method</a:t>
            </a:r>
            <a:br/>
          </a:p>
          <a:p>
            <a:pPr lvl="1"/>
            <a:r>
              <a:rPr/>
              <a:t>But, mathematically difficult to apply as a general solution</a:t>
            </a:r>
            <a:br/>
          </a:p>
          <a:p>
            <a:pPr lvl="1"/>
            <a:r>
              <a:rPr/>
              <a:t>Details beyond our scope</a:t>
            </a:r>
          </a:p>
          <a:p>
            <a:pPr lvl="0"/>
            <a:r>
              <a:rPr b="1"/>
              <a:t>Markov Chain Monte Carlo (MCMC)</a:t>
            </a:r>
          </a:p>
          <a:p>
            <a:pPr lvl="1"/>
            <a:r>
              <a:rPr/>
              <a:t>A simple and reliable method for Bayesian inference</a:t>
            </a:r>
            <a:br/>
          </a:p>
          <a:p>
            <a:pPr lvl="1"/>
            <a:r>
              <a:rPr/>
              <a:t>Trade-off variance of estimates and computer power for ease of implementation</a:t>
            </a:r>
          </a:p>
          <a:p>
            <a:pPr lvl="1"/>
            <a:r>
              <a:rPr/>
              <a:t>Our focus in this course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Posterior Predictive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must check that predictions from the model are reasonable</a:t>
                </a:r>
              </a:p>
              <a:p>
                <a:pPr lvl="0"/>
                <a:r>
                  <a:rPr/>
                  <a:t>Posterior predictive </a:t>
                </a:r>
                <a:r>
                  <a:rPr b="1"/>
                  <a:t>Bayesian u-value</a:t>
                </a:r>
                <a:r>
                  <a:rPr/>
                  <a:t> is also known as the </a:t>
                </a:r>
                <a:r>
                  <a:rPr b="1"/>
                  <a:t>marginal p-value</a:t>
                </a:r>
                <a:r>
                  <a:rPr/>
                  <a:t>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p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Sup>
                            <m:e>
                              <m:r>
                                <m:t>y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  <m:sup>
                              <m:r>
                                <m:t>r</m:t>
                              </m:r>
                              <m:r>
                                <m:t>e</m:t>
                              </m:r>
                              <m:r>
                                <m:t>p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&lt;</m:t>
                          </m:r>
                          <m:sSub>
                            <m:e>
                              <m:r>
                                <m:t>y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y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U-value computed for specific (ordered) observation 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p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should be centered on 1.0</a:t>
                </a:r>
                <a:br/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p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should be close to uniformly distributed</a:t>
                </a:r>
              </a:p>
            </p:txBody>
          </p:sp>
        </mc:Choice>
      </mc:AlternateContent>
      <p:pic>
        <p:nvPicPr>
          <p:cNvPr descr="../images/LocalPValu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193800"/>
            <a:ext cx="783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Distribution of Bayesian u-values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values are close to 1.0 across all values of the observatons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Toward the end of 19th Century was growing public awareness of the rising coal mine deaths</a:t>
            </a:r>
            <a:br/>
          </a:p>
          <a:p>
            <a:pPr lvl="0"/>
            <a:r>
              <a:rPr/>
              <a:t>Mine disaster defined as incident leading to 6 or more deaths</a:t>
            </a:r>
          </a:p>
          <a:p>
            <a:pPr lvl="0"/>
            <a:r>
              <a:rPr/>
              <a:t>As early as 1886, Royal Commission published recommendations for safety practices</a:t>
            </a:r>
          </a:p>
          <a:p>
            <a:pPr lvl="1"/>
            <a:r>
              <a:rPr/>
              <a:t>Adoption of these practices remained voluntary</a:t>
            </a:r>
            <a:br/>
          </a:p>
          <a:p>
            <a:pPr lvl="1"/>
            <a:r>
              <a:rPr>
                <a:hlinkClick r:id="rId2"/>
              </a:rPr>
              <a:t>British Coal Mines Act of 1911</a:t>
            </a:r>
            <a:r>
              <a:rPr/>
              <a:t> finally codified mine safety procedures into law.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Famous dataset from </a:t>
            </a:r>
            <a:r>
              <a:rPr>
                <a:hlinkClick r:id="rId2"/>
              </a:rPr>
              <a:t>Kaggle</a:t>
            </a:r>
            <a:r>
              <a:rPr/>
              <a:t>, and other sources</a:t>
            </a:r>
          </a:p>
          <a:p>
            <a:pPr lvl="0"/>
            <a:r>
              <a:rPr/>
              <a:t>Goal to create a model to quantify the differences in the rate of mine disasters before and after the introduction of safety practices</a:t>
            </a:r>
          </a:p>
          <a:p>
            <a:pPr lvl="0"/>
            <a:r>
              <a:rPr/>
              <a:t>Example of a </a:t>
            </a:r>
            <a:r>
              <a:rPr b="1"/>
              <a:t>point process model</a:t>
            </a:r>
          </a:p>
          <a:p>
            <a:pPr lvl="0"/>
            <a:r>
              <a:rPr/>
              <a:t>Point process model has an </a:t>
            </a:r>
            <a:r>
              <a:rPr b="1"/>
              <a:t>intensity</a:t>
            </a:r>
            <a:r>
              <a:rPr/>
              <a:t> or </a:t>
            </a:r>
            <a:r>
              <a:rPr b="1"/>
              <a:t>rate</a:t>
            </a:r>
            <a:r>
              <a:rPr/>
              <a:t> of occurrence of events, e.g. mine disasters</a:t>
            </a:r>
          </a:p>
          <a:p>
            <a:pPr lvl="0"/>
            <a:r>
              <a:rPr/>
              <a:t>Number events over a time period for this type of point process is iid</a:t>
            </a:r>
          </a:p>
          <a:p>
            <a:pPr lvl="1"/>
            <a:r>
              <a:rPr/>
              <a:t>The number of events per time period are a iid draw from some probability distribution</a:t>
            </a:r>
            <a:br/>
          </a:p>
          <a:p>
            <a:pPr lvl="1"/>
            <a:r>
              <a:rPr/>
              <a:t>Because of the iid nature of the point process, no autoregressive (AR) effect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iid nature of the point process does not mean the distribution of the process cannot change in time</a:t>
            </a:r>
          </a:p>
          <a:p>
            <a:pPr lvl="0"/>
            <a:r>
              <a:rPr b="1"/>
              <a:t>Change points</a:t>
            </a:r>
            <a:r>
              <a:rPr/>
              <a:t> or </a:t>
            </a:r>
            <a:r>
              <a:rPr b="1"/>
              <a:t>switch points</a:t>
            </a:r>
            <a:r>
              <a:rPr/>
              <a:t> in time are quite common in the real-world</a:t>
            </a:r>
          </a:p>
          <a:p>
            <a:pPr lvl="1"/>
            <a:r>
              <a:rPr/>
              <a:t>Rates changes at change point</a:t>
            </a:r>
            <a:br/>
          </a:p>
          <a:p>
            <a:pPr lvl="1"/>
            <a:r>
              <a:rPr/>
              <a:t>Rate constant betwen change point</a:t>
            </a:r>
            <a:br/>
          </a:p>
          <a:p>
            <a:pPr lvl="1"/>
            <a:r>
              <a:rPr/>
              <a:t>Identifying these change points is often a challenging problem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</p:txBody>
      </p:sp>
      <p:pic>
        <p:nvPicPr>
          <p:cNvPr descr="../images/MineDisast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30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Number of disasters per year 1851-1962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Two related questions we can ask about these data</a:t>
            </a:r>
          </a:p>
          <a:p>
            <a:pPr lvl="1"/>
            <a:r>
              <a:rPr/>
              <a:t>At what point in time was there a significant change in intensity, the switch point?</a:t>
            </a:r>
            <a:br/>
          </a:p>
          <a:p>
            <a:pPr lvl="1"/>
            <a:r>
              <a:rPr/>
              <a:t>Not obvious, changes in safety practice were adopted over about 25 years</a:t>
            </a:r>
            <a:br/>
          </a:p>
          <a:p>
            <a:pPr lvl="1"/>
            <a:r>
              <a:rPr/>
              <a:t>How significant was the reduction in the rate?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Analysis of change point in British coal mine disasters</a:t>
                </a:r>
              </a:p>
              <a:p>
                <a:pPr lvl="0"/>
                <a:r>
                  <a:rPr b="1"/>
                  <a:t>Poisson likelihood</a:t>
                </a:r>
                <a:r>
                  <a:rPr/>
                  <a:t> model with switch switch point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, rate before, </a:t>
                </a:r>
                <a14:m>
                  <m:oMath xmlns:m="http://schemas.openxmlformats.org/officeDocument/2006/math">
                    <m:r>
                      <m:t>e</m:t>
                    </m:r>
                  </m:oMath>
                </a14:m>
                <a:r>
                  <a:rPr/>
                  <a:t> and after </a:t>
                </a:r>
                <a14:m>
                  <m:oMath xmlns:m="http://schemas.openxmlformats.org/officeDocument/2006/math">
                    <m:r>
                      <m:t>l</m:t>
                    </m:r>
                  </m:oMath>
                </a14:m>
                <a:r>
                  <a:rPr/>
                  <a:t>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∼</m:t>
                      </m:r>
                      <m:r>
                        <m:t>P</m:t>
                      </m:r>
                      <m:r>
                        <m:t>o</m:t>
                      </m:r>
                      <m:r>
                        <m:t>i</m:t>
                      </m:r>
                      <m:r>
                        <m:t>s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r</m:t>
                              </m:r>
                            </m:e>
                            <m:sub>
                              <m:r>
                                <m:t>t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,</m:t>
                      </m:r>
                      <m:r>
                        <m:t> </m:t>
                      </m:r>
                      <m:sSub>
                        <m:e>
                          <m:r>
                            <m:t>r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{"/>
                          <m:endChr m:val="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1"/>
                              <m:mcs>
                                <m:mc>
                                  <m:mcPr>
                                    <m:mcJc m:val="left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 </m:t>
                                </m:r>
                                <m: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m:t>&lt;</m:t>
                                </m:r>
                                <m:r>
                                  <m:t>s</m:t>
                                </m:r>
                              </m:e>
                            </m:mr>
                            <m:mr>
                              <m:e>
                                <m: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 </m:t>
                                </m:r>
                                <m: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m:t>≥</m:t>
                                </m:r>
                                <m:r>
                                  <m:t>s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Prior distributions of parameters, uniform and exponential: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Define model using PyMC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pymc3.Model()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disaster_model: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Uniform prior on the switch point  </a:t>
            </a:r>
            <a:br/>
            <a:r>
              <a:rPr>
                <a:latin typeface="Courier"/>
              </a:rPr>
              <a:t>    switchpoint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pymc3.DiscreteUniform(</a:t>
            </a:r>
            <a:r>
              <a:rPr>
                <a:solidFill>
                  <a:srgbClr val="4070A0"/>
                </a:solidFill>
                <a:latin typeface="Courier"/>
              </a:rPr>
              <a:t>"switchpoint"</a:t>
            </a:r>
            <a:r>
              <a:rPr>
                <a:latin typeface="Courier"/>
              </a:rPr>
              <a:t>, lower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(), upper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disaster_data.Year.</a:t>
            </a:r>
            <a:r>
              <a:rPr>
                <a:solidFill>
                  <a:srgbClr val="008000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())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More informative prior based on domain knowledge   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pymc3.Triangular("switchpoint", lower=disaster_data.Year.min(), upper=disaster_data.Year.max(), c=1900)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  switchpoint = pymc3.Laplace("switchpoint", mu=1900, b=4.0)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Priors for pre- and post-switch rates </a:t>
            </a:r>
            <a:br/>
            <a:r>
              <a:rPr>
                <a:latin typeface="Courier"/>
              </a:rPr>
              <a:t>    early_rate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"early_rate"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late_rate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pymc3.Exponential(</a:t>
            </a:r>
            <a:r>
              <a:rPr>
                <a:solidFill>
                  <a:srgbClr val="4070A0"/>
                </a:solidFill>
                <a:latin typeface="Courier"/>
              </a:rPr>
              <a:t>"late_rate"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2.0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Poisson rate switch for years before and after current</a:t>
            </a:r>
            <a:br/>
            <a:r>
              <a:rPr>
                <a:latin typeface="Courier"/>
              </a:rPr>
              <a:t>    rate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pymc3.math.switch(switchpoint </a:t>
            </a:r>
            <a:r>
              <a:rPr>
                <a:solidFill>
                  <a:srgbClr val="666666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disaster_data.Year, early_rate, late_rate)</a:t>
            </a:r>
            <a:br/>
            <a:br/>
            <a:r>
              <a:rPr>
                <a:latin typeface="Courier"/>
              </a:rPr>
              <a:t>    disasters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pymc3.Poisson(</a:t>
            </a:r>
            <a:r>
              <a:rPr>
                <a:solidFill>
                  <a:srgbClr val="4070A0"/>
                </a:solidFill>
                <a:latin typeface="Courier"/>
              </a:rPr>
              <a:t>"disasters"</a:t>
            </a:r>
            <a:r>
              <a:rPr>
                <a:latin typeface="Courier"/>
              </a:rPr>
              <a:t>, rate, observed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disaster_data.Count)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Distributions and traces from sampling</a:t>
            </a:r>
          </a:p>
        </p:txBody>
      </p:sp>
      <p:pic>
        <p:nvPicPr>
          <p:cNvPr descr="../images/MineTra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HDI of parameters by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Good agreement between traces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Examine the posterior HDI of the parameters for each trace</a:t>
            </a:r>
          </a:p>
        </p:txBody>
      </p:sp>
      <p:pic>
        <p:nvPicPr>
          <p:cNvPr descr="../images/MineHD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3800" y="1193800"/>
            <a:ext cx="1663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HDI of parameters by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HDIs are consistent across traces</a:t>
            </a:r>
          </a:p>
          <a:p>
            <a:pPr lvl="0"/>
            <a:r>
              <a:rPr/>
              <a:t>See notebook for MCMC, Prior and Posterior checks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Examine the posterior HDI of the parameters</a:t>
            </a:r>
          </a:p>
        </p:txBody>
      </p:sp>
      <p:pic>
        <p:nvPicPr>
          <p:cNvPr descr="../images/MinePosteri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Posterior distribution of parameters with HDI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HDI of switch point is in reasonable range</a:t>
            </a:r>
          </a:p>
          <a:p>
            <a:pPr lvl="0"/>
            <a:r>
              <a:rPr/>
              <a:t>Significant difference in HDI of rates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 to 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Large-scale Bayesian models need highly efficient sampling methods</a:t>
            </a:r>
          </a:p>
          <a:p>
            <a:pPr lvl="0"/>
            <a:r>
              <a:rPr b="1"/>
              <a:t>Markov chain Monte Carlo (MCMC) sampling</a:t>
            </a:r>
            <a:r>
              <a:rPr/>
              <a:t> is efficient and scalable</a:t>
            </a:r>
          </a:p>
          <a:p>
            <a:pPr lvl="0"/>
            <a:r>
              <a:rPr/>
              <a:t>Rather than sampling on a grid, MCMC methods sample distributions efficiently</a:t>
            </a:r>
          </a:p>
          <a:p>
            <a:pPr lvl="1"/>
            <a:r>
              <a:rPr/>
              <a:t>Sample higher density regions of posterior with higher probability</a:t>
            </a:r>
          </a:p>
          <a:p>
            <a:pPr lvl="0"/>
            <a:r>
              <a:rPr/>
              <a:t>Requires effort to understand how the algorithm works</a:t>
            </a:r>
          </a:p>
          <a:p>
            <a:pPr lvl="1"/>
            <a:r>
              <a:rPr/>
              <a:t>What to do when things go wrong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British Coal Mine Disasters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 of change point in British coal mine disasters</a:t>
            </a:r>
          </a:p>
          <a:p>
            <a:pPr lvl="0"/>
            <a:r>
              <a:rPr/>
              <a:t>Posterior Predictive checks</a:t>
            </a:r>
          </a:p>
        </p:txBody>
      </p:sp>
      <p:pic>
        <p:nvPicPr>
          <p:cNvPr descr="../images/MinePP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193800"/>
            <a:ext cx="309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Posterior predictive checks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complex Bayesian models we need a computationally efficient aproximation</a:t>
            </a:r>
          </a:p>
          <a:p>
            <a:pPr lvl="0"/>
            <a:r>
              <a:rPr/>
              <a:t>Grid sampling is inefficient</a:t>
            </a:r>
          </a:p>
          <a:p>
            <a:pPr lvl="0"/>
            <a:r>
              <a:rPr/>
              <a:t>MCMC sampling is based on Markov chains</a:t>
            </a:r>
          </a:p>
          <a:p>
            <a:pPr lvl="1"/>
            <a:r>
              <a:rPr/>
              <a:t>Markov process is memoryless</a:t>
            </a:r>
            <a:br/>
          </a:p>
          <a:p>
            <a:pPr lvl="1"/>
            <a:r>
              <a:rPr/>
              <a:t>Sampling converges to probability distribution</a:t>
            </a:r>
          </a:p>
          <a:p>
            <a:pPr lvl="0"/>
            <a:r>
              <a:rPr/>
              <a:t>Several MCMC sampling methods have been developed</a:t>
            </a:r>
          </a:p>
          <a:p>
            <a:pPr lvl="1"/>
            <a:r>
              <a:rPr/>
              <a:t>Metropolis-Hastings (M-H) algorithm uses random sampling with acceptance probability</a:t>
            </a:r>
            <a:br/>
          </a:p>
          <a:p>
            <a:pPr lvl="1"/>
            <a:r>
              <a:rPr/>
              <a:t>Gibbs sampling round robins on the dimensions of the parameter space</a:t>
            </a:r>
            <a:br/>
          </a:p>
          <a:p>
            <a:pPr lvl="1"/>
            <a:r>
              <a:rPr/>
              <a:t>NUTS</a:t>
            </a:r>
          </a:p>
          <a:p>
            <a:pPr lvl="0"/>
            <a:r>
              <a:rPr/>
              <a:t>NUTS is the state of the art MCMC algorithm</a:t>
            </a:r>
          </a:p>
          <a:p>
            <a:pPr lvl="1"/>
            <a:r>
              <a:rPr/>
              <a:t>Uses a field of attraction to the highest density parts of the parameter space</a:t>
            </a:r>
            <a:br/>
          </a:p>
          <a:p>
            <a:pPr lvl="1"/>
            <a:r>
              <a:rPr/>
              <a:t>No hyperparameters to tune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Performance metrics of MCMC sampling</a:t>
            </a:r>
          </a:p>
          <a:p>
            <a:pPr lvl="0"/>
            <a:r>
              <a:rPr/>
              <a:t>Sample efficiency</a:t>
            </a:r>
          </a:p>
          <a:p>
            <a:pPr lvl="1"/>
            <a:r>
              <a:rPr/>
              <a:t>Serial correlation reduces sample efficiency</a:t>
            </a:r>
            <a:br/>
          </a:p>
          <a:p>
            <a:pPr lvl="1"/>
            <a:r>
              <a:rPr/>
              <a:t>ESS</a:t>
            </a:r>
          </a:p>
          <a:p>
            <a:pPr lvl="0"/>
            <a:r>
              <a:rPr/>
              <a:t>Convergence</a:t>
            </a:r>
          </a:p>
          <a:p>
            <a:pPr lvl="1"/>
            <a:r>
              <a:rPr/>
              <a:t>Multiple chains should converge to the similar distributions</a:t>
            </a:r>
            <a:br/>
          </a:p>
          <a:p>
            <a:pPr lvl="1"/>
            <a:r>
              <a:rPr/>
              <a:t>Want between chain and within chain variance to be the same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MCMC sampling uses a </a:t>
                </a:r>
                <a:r>
                  <a:rPr b="1"/>
                  <a:t>Markov processes sampling chain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r>
                  <a:rPr/>
                  <a:t> is the </a:t>
                </a:r>
                <a:r>
                  <a:rPr b="1"/>
                  <a:t>state vector</a:t>
                </a:r>
                <a:r>
                  <a:rPr/>
                  <a:t> of </a:t>
                </a:r>
                <a:r>
                  <a:rPr b="1"/>
                  <a:t>state probabilities</a:t>
                </a:r>
                <a:r>
                  <a:rPr/>
                  <a:t> for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possible states</a:t>
                </a:r>
              </a:p>
              <a:p>
                <a:pPr lvl="1" indent="0" marL="3429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…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A Markov process is a </a:t>
                </a:r>
                <a:r>
                  <a:rPr b="1"/>
                  <a:t>stochastic process</a:t>
                </a:r>
                <a:r>
                  <a:rPr/>
                  <a:t> that transitions from a current state probabilities,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r>
                  <a:rPr/>
                  <a:t>, to some next state probabilities,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, with probability </a:t>
                </a:r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</a:p>
              <a:p>
                <a:pPr lvl="1"/>
                <a:r>
                  <a:rPr b="1"/>
                  <a:t>No dependency on past states</a:t>
                </a:r>
              </a:p>
              <a:p>
                <a:pPr lvl="0"/>
                <a:r>
                  <a:rPr/>
                  <a:t>Key properties of a Markov process:</a:t>
                </a:r>
              </a:p>
              <a:p>
                <a:pPr lvl="1"/>
                <a:r>
                  <a:rPr/>
                  <a:t>Probability of state transition is parameterized by a matrix of probabilities, </a:t>
                </a:r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  <a:r>
                  <a:rPr/>
                  <a:t>, of dim N X N for N possible states</a:t>
                </a:r>
                <a:br/>
              </a:p>
              <a:p>
                <a:pPr lvl="1"/>
                <a14:m>
                  <m:oMath xmlns:m="http://schemas.openxmlformats.org/officeDocument/2006/math">
                    <m:r>
                      <m:t>Π</m:t>
                    </m:r>
                  </m:oMath>
                </a14:m>
                <a:r>
                  <a:rPr/>
                  <a:t> only depends on the current state,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br/>
              </a:p>
              <a:p>
                <a:pPr lvl="1"/>
                <a:r>
                  <a:rPr/>
                  <a:t>Transition can be to current state.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Markov process?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Since Markov transition process depends only on the current state a Markov process is </a:t>
                </a:r>
                <a:r>
                  <a:rPr b="1"/>
                  <a:t>memoryless</a:t>
                </a:r>
              </a:p>
              <a:p>
                <a:pPr lvl="0"/>
                <a:r>
                  <a:rPr/>
                  <a:t>We can express the sequence of a Markov transition processes as: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|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…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|</m:t>
                          </m:r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The Markov process is </a:t>
                </a:r>
                <a:r>
                  <a:rPr b="1"/>
                  <a:t>memoryless</a:t>
                </a:r>
              </a:p>
              <a:p>
                <a:pPr lvl="1"/>
                <a:r>
                  <a:rPr/>
                  <a:t>Transition probability only depends on the current state,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</m:sub>
                    </m:sSub>
                  </m:oMath>
                </a14:m>
                <a:br/>
              </a:p>
              <a:p>
                <a:pPr lvl="1"/>
                <a:r>
                  <a:rPr/>
                  <a:t>No dependency on any previous states, </a:t>
                </a:r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t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m:t>,</m:t>
                    </m:r>
                    <m:r>
                      <m:rPr>
                        <m:sty m:val="p"/>
                      </m:rPr>
                      <m:t>…</m:t>
                    </m:r>
                    <m:r>
                      <m:rPr>
                        <m:sty m:val="p"/>
                      </m:rPr>
                      <m:t>,</m:t>
                    </m:r>
                    <m:sSub>
                      <m:e>
                        <m:r>
                          <m:t>X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.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MCMC Models</dc:title>
  <dc:creator>Steve Elston</dc:creator>
  <cp:keywords/>
  <dcterms:created xsi:type="dcterms:W3CDTF">2024-08-17T14:42:55Z</dcterms:created>
  <dcterms:modified xsi:type="dcterms:W3CDTF">2024-08-17T14:42:55Z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10/27/2022</vt:lpwstr>
  </property>
  <property fmtid="{D5CDD505-2E9C-101B-9397-08002B2CF9AE}" pid="3" name="output">
    <vt:lpwstr/>
  </property>
</Properties>
</file>